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41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82" r:id="rId15"/>
    <p:sldId id="285" r:id="rId16"/>
    <p:sldId id="286" r:id="rId17"/>
    <p:sldId id="292" r:id="rId18"/>
    <p:sldId id="293" r:id="rId19"/>
    <p:sldId id="294" r:id="rId20"/>
    <p:sldId id="297" r:id="rId21"/>
    <p:sldId id="300" r:id="rId22"/>
    <p:sldId id="302" r:id="rId23"/>
  </p:sldIdLst>
  <p:sldSz cx="9144000" cy="6858000" type="screen4x3"/>
  <p:notesSz cx="9144000" cy="6858000"/>
  <p:embeddedFontLst>
    <p:embeddedFont>
      <p:font typeface="Verdana" pitchFamily="34" charset="0"/>
      <p:regular r:id="rId24"/>
      <p:bold r:id="rId25"/>
      <p:italic r:id="rId26"/>
      <p:boldItalic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Corbel" pitchFamily="34" charset="0"/>
      <p:regular r:id="rId32"/>
      <p:bold r:id="rId33"/>
      <p:italic r:id="rId34"/>
      <p:boldItalic r:id="rId35"/>
    </p:embeddedFont>
    <p:embeddedFont>
      <p:font typeface="Wingdings 2" pitchFamily="18" charset="2"/>
      <p:regular r:id="rId36"/>
    </p:embeddedFont>
    <p:embeddedFont>
      <p:font typeface="Gill Sans MT" pitchFamily="34" charset="0"/>
      <p:regular r:id="rId37"/>
      <p:bold r:id="rId38"/>
      <p:italic r:id="rId39"/>
      <p:boldItalic r:id="rId40"/>
    </p:embeddedFont>
  </p:embeddedFontLst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BF0000"/>
                </a:solidFill>
                <a:latin typeface="Verdana Pro Semibold"/>
                <a:cs typeface="Verdana Pro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14400" y="1828800"/>
            <a:ext cx="7162800" cy="124136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2384" marR="5080" indent="-20320" algn="ctr">
              <a:lnSpc>
                <a:spcPct val="100499"/>
              </a:lnSpc>
              <a:spcBef>
                <a:spcPts val="80"/>
              </a:spcBef>
            </a:pPr>
            <a:r>
              <a:rPr sz="40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Педагогический </a:t>
            </a:r>
            <a:r>
              <a:rPr sz="4000" b="1" dirty="0">
                <a:solidFill>
                  <a:schemeClr val="tx1"/>
                </a:solidFill>
                <a:latin typeface="Times New Roman"/>
                <a:cs typeface="Times New Roman"/>
              </a:rPr>
              <a:t>проект: </a:t>
            </a:r>
            <a:r>
              <a:rPr sz="4000" b="1" spc="-7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40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требования</a:t>
            </a:r>
            <a:r>
              <a:rPr sz="4000" b="1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chemeClr val="tx1"/>
                </a:solidFill>
                <a:latin typeface="Times New Roman"/>
                <a:cs typeface="Times New Roman"/>
              </a:rPr>
              <a:t>к</a:t>
            </a:r>
            <a:r>
              <a:rPr sz="4000" b="1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4000" b="1" spc="-20" dirty="0">
                <a:solidFill>
                  <a:schemeClr val="tx1"/>
                </a:solidFill>
                <a:latin typeface="Times New Roman"/>
                <a:cs typeface="Times New Roman"/>
              </a:rPr>
              <a:t>разработке</a:t>
            </a:r>
            <a:endParaRPr sz="4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5608" y="316506"/>
            <a:ext cx="7498080" cy="105926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377950" marR="5080" indent="-238760">
              <a:lnSpc>
                <a:spcPct val="100000"/>
              </a:lnSpc>
              <a:spcBef>
                <a:spcPts val="100"/>
              </a:spcBef>
            </a:pPr>
            <a:r>
              <a:rPr sz="3200" b="1" spc="-15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Обоснование</a:t>
            </a:r>
            <a:r>
              <a:rPr sz="3200" b="1" spc="-95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актуальности </a:t>
            </a:r>
            <a:r>
              <a:rPr sz="3200" b="1" spc="-885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3200" b="1" spc="-25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педагогического</a:t>
            </a:r>
            <a:r>
              <a:rPr sz="3200" b="1" spc="-10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проекта</a:t>
            </a:r>
            <a:endParaRPr sz="3200" dirty="0">
              <a:solidFill>
                <a:schemeClr val="tx1"/>
              </a:solidFill>
              <a:effectLst/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104834"/>
              </p:ext>
            </p:extLst>
          </p:nvPr>
        </p:nvGraphicFramePr>
        <p:xfrm>
          <a:off x="1143000" y="1615439"/>
          <a:ext cx="7376159" cy="4151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7600"/>
                <a:gridCol w="3718559"/>
              </a:tblGrid>
              <a:tr h="576580">
                <a:tc>
                  <a:txBody>
                    <a:bodyPr/>
                    <a:lstStyle/>
                    <a:p>
                      <a:pPr algn="ctr">
                        <a:lnSpc>
                          <a:spcPts val="2640"/>
                        </a:lnSpc>
                      </a:pPr>
                      <a:r>
                        <a:rPr sz="2400" b="1" spc="-5" dirty="0">
                          <a:latin typeface="Times New Roman" pitchFamily="18" charset="0"/>
                          <a:cs typeface="Times New Roman" pitchFamily="18" charset="0"/>
                        </a:rPr>
                        <a:t>Пример</a:t>
                      </a:r>
                      <a:r>
                        <a:rPr sz="2400" b="1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400" b="1" spc="-5" dirty="0">
                          <a:latin typeface="Times New Roman" pitchFamily="18" charset="0"/>
                          <a:cs typeface="Times New Roman" pitchFamily="18" charset="0"/>
                        </a:rPr>
                        <a:t>обоснования</a:t>
                      </a:r>
                      <a:endParaRPr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40"/>
                        </a:lnSpc>
                      </a:pPr>
                      <a:r>
                        <a:rPr sz="2400" b="1" spc="-10" dirty="0">
                          <a:latin typeface="Times New Roman" pitchFamily="18" charset="0"/>
                          <a:cs typeface="Times New Roman" pitchFamily="18" charset="0"/>
                        </a:rPr>
                        <a:t>Ошибка</a:t>
                      </a:r>
                      <a:endParaRPr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75050">
                <a:tc>
                  <a:txBody>
                    <a:bodyPr/>
                    <a:lstStyle/>
                    <a:p>
                      <a:pPr marL="91440" marR="112395">
                        <a:lnSpc>
                          <a:spcPct val="75000"/>
                        </a:lnSpc>
                        <a:spcBef>
                          <a:spcPts val="480"/>
                        </a:spcBef>
                      </a:pPr>
                      <a:r>
                        <a:rPr sz="2400" spc="-10" dirty="0">
                          <a:latin typeface="Times New Roman" pitchFamily="18" charset="0"/>
                          <a:cs typeface="Times New Roman" pitchFamily="18" charset="0"/>
                        </a:rPr>
                        <a:t>Исследование обусловлено </a:t>
                      </a:r>
                      <a:r>
                        <a:rPr sz="2400" spc="-5" dirty="0">
                          <a:latin typeface="Times New Roman" pitchFamily="18" charset="0"/>
                          <a:cs typeface="Times New Roman" pitchFamily="18" charset="0"/>
                        </a:rPr>
                        <a:t> социальными</a:t>
                      </a:r>
                      <a:r>
                        <a:rPr sz="2400" spc="-6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400" spc="-5" dirty="0">
                          <a:latin typeface="Times New Roman" pitchFamily="18" charset="0"/>
                          <a:cs typeface="Times New Roman" pitchFamily="18" charset="0"/>
                        </a:rPr>
                        <a:t>изменениями </a:t>
                      </a:r>
                      <a:r>
                        <a:rPr sz="2400" spc="-53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400" dirty="0"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sz="2400" spc="-10" dirty="0">
                          <a:latin typeface="Times New Roman" pitchFamily="18" charset="0"/>
                          <a:cs typeface="Times New Roman" pitchFamily="18" charset="0"/>
                        </a:rPr>
                        <a:t>системе </a:t>
                      </a:r>
                      <a:r>
                        <a:rPr sz="2400" spc="-15" dirty="0">
                          <a:latin typeface="Times New Roman" pitchFamily="18" charset="0"/>
                          <a:cs typeface="Times New Roman" pitchFamily="18" charset="0"/>
                        </a:rPr>
                        <a:t>общего </a:t>
                      </a:r>
                      <a:r>
                        <a:rPr sz="2400" spc="-10" dirty="0">
                          <a:latin typeface="Times New Roman" pitchFamily="18" charset="0"/>
                          <a:cs typeface="Times New Roman" pitchFamily="18" charset="0"/>
                        </a:rPr>
                        <a:t> (специального, </a:t>
                      </a:r>
                      <a:r>
                        <a:rPr sz="2400" spc="-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400" spc="-20" dirty="0">
                          <a:latin typeface="Times New Roman" pitchFamily="18" charset="0"/>
                          <a:cs typeface="Times New Roman" pitchFamily="18" charset="0"/>
                        </a:rPr>
                        <a:t>дополнительного) </a:t>
                      </a:r>
                      <a:r>
                        <a:rPr sz="2400" spc="-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400" spc="-5" dirty="0">
                          <a:latin typeface="Times New Roman" pitchFamily="18" charset="0"/>
                          <a:cs typeface="Times New Roman" pitchFamily="18" charset="0"/>
                        </a:rPr>
                        <a:t>образования</a:t>
                      </a:r>
                      <a:r>
                        <a:rPr sz="2400" spc="-15" dirty="0">
                          <a:latin typeface="Times New Roman" pitchFamily="18" charset="0"/>
                          <a:cs typeface="Times New Roman" pitchFamily="18" charset="0"/>
                        </a:rPr>
                        <a:t> детей</a:t>
                      </a:r>
                      <a:r>
                        <a:rPr sz="24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400" dirty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sz="2400" spc="-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400" spc="-5" dirty="0">
                          <a:latin typeface="Times New Roman" pitchFamily="18" charset="0"/>
                          <a:cs typeface="Times New Roman" pitchFamily="18" charset="0"/>
                        </a:rPr>
                        <a:t>ОВЗ</a:t>
                      </a:r>
                      <a:r>
                        <a:rPr sz="2400" dirty="0">
                          <a:latin typeface="Times New Roman" pitchFamily="18" charset="0"/>
                          <a:cs typeface="Times New Roman" pitchFamily="18" charset="0"/>
                        </a:rPr>
                        <a:t> …</a:t>
                      </a:r>
                    </a:p>
                    <a:p>
                      <a:pPr marL="91440" marR="189865">
                        <a:lnSpc>
                          <a:spcPct val="75000"/>
                        </a:lnSpc>
                        <a:spcBef>
                          <a:spcPts val="1000"/>
                        </a:spcBef>
                      </a:pPr>
                      <a:r>
                        <a:rPr sz="2400" spc="-10" dirty="0">
                          <a:latin typeface="Times New Roman" pitchFamily="18" charset="0"/>
                          <a:cs typeface="Times New Roman" pitchFamily="18" charset="0"/>
                        </a:rPr>
                        <a:t>Исследование обусловлено </a:t>
                      </a:r>
                      <a:r>
                        <a:rPr sz="2400" spc="-53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400" spc="-15" dirty="0">
                          <a:latin typeface="Times New Roman" pitchFamily="18" charset="0"/>
                          <a:cs typeface="Times New Roman" pitchFamily="18" charset="0"/>
                        </a:rPr>
                        <a:t>государственным </a:t>
                      </a:r>
                      <a:r>
                        <a:rPr sz="2400" spc="-10" dirty="0">
                          <a:latin typeface="Times New Roman" pitchFamily="18" charset="0"/>
                          <a:cs typeface="Times New Roman" pitchFamily="18" charset="0"/>
                        </a:rPr>
                        <a:t>заказом </a:t>
                      </a:r>
                      <a:r>
                        <a:rPr sz="2400" spc="-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400" spc="-20" dirty="0">
                          <a:latin typeface="Times New Roman" pitchFamily="18" charset="0"/>
                          <a:cs typeface="Times New Roman" pitchFamily="18" charset="0"/>
                        </a:rPr>
                        <a:t>школе</a:t>
                      </a:r>
                      <a:r>
                        <a:rPr sz="2400" spc="-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400" dirty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609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889000">
                        <a:lnSpc>
                          <a:spcPct val="75000"/>
                        </a:lnSpc>
                        <a:spcBef>
                          <a:spcPts val="480"/>
                        </a:spcBef>
                      </a:pPr>
                      <a:r>
                        <a:rPr sz="2400" spc="-15" dirty="0">
                          <a:latin typeface="Times New Roman" pitchFamily="18" charset="0"/>
                          <a:cs typeface="Times New Roman" pitchFamily="18" charset="0"/>
                        </a:rPr>
                        <a:t>Приводится </a:t>
                      </a:r>
                      <a:r>
                        <a:rPr sz="2400" spc="-10" dirty="0">
                          <a:latin typeface="Times New Roman" pitchFamily="18" charset="0"/>
                          <a:cs typeface="Times New Roman" pitchFamily="18" charset="0"/>
                        </a:rPr>
                        <a:t>ссылка </a:t>
                      </a:r>
                      <a:r>
                        <a:rPr sz="2400" dirty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sz="24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400" spc="-10" dirty="0">
                          <a:latin typeface="Times New Roman" pitchFamily="18" charset="0"/>
                          <a:cs typeface="Times New Roman" pitchFamily="18" charset="0"/>
                        </a:rPr>
                        <a:t>документы,</a:t>
                      </a:r>
                      <a:r>
                        <a:rPr sz="2400" spc="-7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400" spc="-5" dirty="0">
                          <a:latin typeface="Times New Roman" pitchFamily="18" charset="0"/>
                          <a:cs typeface="Times New Roman" pitchFamily="18" charset="0"/>
                        </a:rPr>
                        <a:t>утратившие </a:t>
                      </a:r>
                      <a:r>
                        <a:rPr sz="2400" spc="-53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400" spc="-5" dirty="0">
                          <a:latin typeface="Times New Roman" pitchFamily="18" charset="0"/>
                          <a:cs typeface="Times New Roman" pitchFamily="18" charset="0"/>
                        </a:rPr>
                        <a:t>юридическую</a:t>
                      </a:r>
                      <a:r>
                        <a:rPr sz="2400" spc="-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400" spc="-20" dirty="0">
                          <a:latin typeface="Times New Roman" pitchFamily="18" charset="0"/>
                          <a:cs typeface="Times New Roman" pitchFamily="18" charset="0"/>
                        </a:rPr>
                        <a:t>силу.</a:t>
                      </a:r>
                      <a:endParaRPr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0805" marR="181610">
                        <a:lnSpc>
                          <a:spcPct val="75000"/>
                        </a:lnSpc>
                        <a:spcBef>
                          <a:spcPts val="1000"/>
                        </a:spcBef>
                      </a:pPr>
                      <a:r>
                        <a:rPr sz="2400" spc="-15" dirty="0">
                          <a:latin typeface="Times New Roman" pitchFamily="18" charset="0"/>
                          <a:cs typeface="Times New Roman" pitchFamily="18" charset="0"/>
                        </a:rPr>
                        <a:t>Приводятся </a:t>
                      </a:r>
                      <a:r>
                        <a:rPr sz="2400" spc="-10" dirty="0">
                          <a:latin typeface="Times New Roman" pitchFamily="18" charset="0"/>
                          <a:cs typeface="Times New Roman" pitchFamily="18" charset="0"/>
                        </a:rPr>
                        <a:t>цитаты </a:t>
                      </a:r>
                      <a:r>
                        <a:rPr sz="2400" dirty="0">
                          <a:latin typeface="Times New Roman" pitchFamily="18" charset="0"/>
                          <a:cs typeface="Times New Roman" pitchFamily="18" charset="0"/>
                        </a:rPr>
                        <a:t>из </a:t>
                      </a:r>
                      <a:r>
                        <a:rPr sz="24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400" spc="-5" dirty="0">
                          <a:latin typeface="Times New Roman" pitchFamily="18" charset="0"/>
                          <a:cs typeface="Times New Roman" pitchFamily="18" charset="0"/>
                        </a:rPr>
                        <a:t>выступлений </a:t>
                      </a:r>
                      <a:r>
                        <a:rPr sz="2400" spc="-20" dirty="0">
                          <a:latin typeface="Times New Roman" pitchFamily="18" charset="0"/>
                          <a:cs typeface="Times New Roman" pitchFamily="18" charset="0"/>
                        </a:rPr>
                        <a:t>руководителей </a:t>
                      </a:r>
                      <a:r>
                        <a:rPr sz="2400" spc="-15" dirty="0">
                          <a:latin typeface="Times New Roman" pitchFamily="18" charset="0"/>
                          <a:cs typeface="Times New Roman" pitchFamily="18" charset="0"/>
                        </a:rPr>
                        <a:t> государства, </a:t>
                      </a:r>
                      <a:r>
                        <a:rPr sz="2400" dirty="0">
                          <a:latin typeface="Times New Roman" pitchFamily="18" charset="0"/>
                          <a:cs typeface="Times New Roman" pitchFamily="18" charset="0"/>
                        </a:rPr>
                        <a:t>без </a:t>
                      </a:r>
                      <a:r>
                        <a:rPr sz="2400" spc="-5" dirty="0">
                          <a:latin typeface="Times New Roman" pitchFamily="18" charset="0"/>
                          <a:cs typeface="Times New Roman" pitchFamily="18" charset="0"/>
                        </a:rPr>
                        <a:t>указания </a:t>
                      </a:r>
                      <a:r>
                        <a:rPr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400" spc="-30" dirty="0">
                          <a:latin typeface="Times New Roman" pitchFamily="18" charset="0"/>
                          <a:cs typeface="Times New Roman" pitchFamily="18" charset="0"/>
                        </a:rPr>
                        <a:t>года </a:t>
                      </a:r>
                      <a:r>
                        <a:rPr sz="2400" spc="-5" dirty="0">
                          <a:latin typeface="Times New Roman" pitchFamily="18" charset="0"/>
                          <a:cs typeface="Times New Roman" pitchFamily="18" charset="0"/>
                        </a:rPr>
                        <a:t>выступления: президент </a:t>
                      </a:r>
                      <a:r>
                        <a:rPr sz="2400" spc="-53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400" spc="-5" dirty="0">
                          <a:latin typeface="Times New Roman" pitchFamily="18" charset="0"/>
                          <a:cs typeface="Times New Roman" pitchFamily="18" charset="0"/>
                        </a:rPr>
                        <a:t>Д.А. </a:t>
                      </a:r>
                      <a:r>
                        <a:rPr sz="2400" spc="-15" dirty="0">
                          <a:latin typeface="Times New Roman" pitchFamily="18" charset="0"/>
                          <a:cs typeface="Times New Roman" pitchFamily="18" charset="0"/>
                        </a:rPr>
                        <a:t>Медведев </a:t>
                      </a:r>
                      <a:r>
                        <a:rPr sz="2400" spc="-10" dirty="0">
                          <a:latin typeface="Times New Roman" pitchFamily="18" charset="0"/>
                          <a:cs typeface="Times New Roman" pitchFamily="18" charset="0"/>
                        </a:rPr>
                        <a:t>сказал </a:t>
                      </a:r>
                      <a:r>
                        <a:rPr sz="2400" dirty="0">
                          <a:latin typeface="Times New Roman" pitchFamily="18" charset="0"/>
                          <a:cs typeface="Times New Roman" pitchFamily="18" charset="0"/>
                        </a:rPr>
                        <a:t>… (без </a:t>
                      </a:r>
                      <a:r>
                        <a:rPr sz="24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400" spc="-5" dirty="0">
                          <a:latin typeface="Times New Roman" pitchFamily="18" charset="0"/>
                          <a:cs typeface="Times New Roman" pitchFamily="18" charset="0"/>
                        </a:rPr>
                        <a:t>ссылки</a:t>
                      </a:r>
                      <a:r>
                        <a:rPr sz="2400" spc="-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400" spc="-5" dirty="0"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sz="2400" spc="-10" dirty="0">
                          <a:latin typeface="Times New Roman" pitchFamily="18" charset="0"/>
                          <a:cs typeface="Times New Roman" pitchFamily="18" charset="0"/>
                        </a:rPr>
                        <a:t> первоисточник)</a:t>
                      </a:r>
                      <a:endParaRPr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494914"/>
              </p:ext>
            </p:extLst>
          </p:nvPr>
        </p:nvGraphicFramePr>
        <p:xfrm>
          <a:off x="615950" y="352425"/>
          <a:ext cx="7886699" cy="5810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98570"/>
                <a:gridCol w="4088129"/>
              </a:tblGrid>
              <a:tr h="2906395">
                <a:tc>
                  <a:txBody>
                    <a:bodyPr/>
                    <a:lstStyle/>
                    <a:p>
                      <a:pPr marL="91440" marR="531495">
                        <a:lnSpc>
                          <a:spcPct val="75000"/>
                        </a:lnSpc>
                        <a:spcBef>
                          <a:spcPts val="495"/>
                        </a:spcBef>
                      </a:pPr>
                      <a:r>
                        <a:rPr sz="2800" spc="-10" dirty="0">
                          <a:latin typeface="Times New Roman" pitchFamily="18" charset="0"/>
                          <a:cs typeface="Times New Roman" pitchFamily="18" charset="0"/>
                        </a:rPr>
                        <a:t>Педагогические </a:t>
                      </a:r>
                      <a:r>
                        <a:rPr sz="2800" spc="-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800" spc="-15" dirty="0">
                          <a:latin typeface="Times New Roman" pitchFamily="18" charset="0"/>
                          <a:cs typeface="Times New Roman" pitchFamily="18" charset="0"/>
                        </a:rPr>
                        <a:t>концепции</a:t>
                      </a:r>
                      <a:r>
                        <a:rPr sz="2800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800" dirty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sz="2800" spc="-4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800" spc="-10" dirty="0">
                          <a:latin typeface="Times New Roman" pitchFamily="18" charset="0"/>
                          <a:cs typeface="Times New Roman" pitchFamily="18" charset="0"/>
                        </a:rPr>
                        <a:t>теории, </a:t>
                      </a:r>
                      <a:r>
                        <a:rPr sz="2800" spc="-62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800" spc="-10" dirty="0">
                          <a:latin typeface="Times New Roman" pitchFamily="18" charset="0"/>
                          <a:cs typeface="Times New Roman" pitchFamily="18" charset="0"/>
                        </a:rPr>
                        <a:t>принципы</a:t>
                      </a:r>
                      <a:endParaRPr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628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641985" algn="just">
                        <a:lnSpc>
                          <a:spcPct val="75200"/>
                        </a:lnSpc>
                        <a:spcBef>
                          <a:spcPts val="450"/>
                        </a:spcBef>
                      </a:pP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Авторы 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концепций 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(теорий) не </a:t>
                      </a:r>
                      <a:r>
                        <a:rPr sz="2000" spc="-4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внесены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библиографический </a:t>
                      </a:r>
                      <a:r>
                        <a:rPr sz="2000" spc="-4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список.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0805" marR="161290">
                        <a:lnSpc>
                          <a:spcPct val="75200"/>
                        </a:lnSpc>
                        <a:spcBef>
                          <a:spcPts val="994"/>
                        </a:spcBef>
                      </a:pP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sz="20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практической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части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не</a:t>
                      </a:r>
                      <a:r>
                        <a:rPr sz="20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показано 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отражение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15" dirty="0">
                          <a:latin typeface="Times New Roman" pitchFamily="18" charset="0"/>
                          <a:cs typeface="Times New Roman" pitchFamily="18" charset="0"/>
                        </a:rPr>
                        <a:t>положений 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перечисленных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15" dirty="0">
                          <a:latin typeface="Times New Roman" pitchFamily="18" charset="0"/>
                          <a:cs typeface="Times New Roman" pitchFamily="18" charset="0"/>
                        </a:rPr>
                        <a:t>концепции 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(теорий). 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Чаще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 всего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прослеживается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 реализация </a:t>
                      </a:r>
                      <a:r>
                        <a:rPr sz="2000" spc="-15" dirty="0">
                          <a:latin typeface="Times New Roman" pitchFamily="18" charset="0"/>
                          <a:cs typeface="Times New Roman" pitchFamily="18" charset="0"/>
                        </a:rPr>
                        <a:t>одной </a:t>
                      </a:r>
                      <a:r>
                        <a:rPr sz="2000" spc="-4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концепции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 (теории).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22425">
                <a:tc>
                  <a:txBody>
                    <a:bodyPr/>
                    <a:lstStyle/>
                    <a:p>
                      <a:pPr marL="91440" marR="1054735">
                        <a:lnSpc>
                          <a:spcPct val="74900"/>
                        </a:lnSpc>
                        <a:spcBef>
                          <a:spcPts val="500"/>
                        </a:spcBef>
                      </a:pPr>
                      <a:r>
                        <a:rPr sz="2800" spc="-5" dirty="0">
                          <a:latin typeface="Times New Roman" pitchFamily="18" charset="0"/>
                          <a:cs typeface="Times New Roman" pitchFamily="18" charset="0"/>
                        </a:rPr>
                        <a:t>Актуальность</a:t>
                      </a:r>
                      <a:r>
                        <a:rPr sz="2800" spc="-1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800" spc="-5" dirty="0">
                          <a:latin typeface="Times New Roman" pitchFamily="18" charset="0"/>
                          <a:cs typeface="Times New Roman" pitchFamily="18" charset="0"/>
                        </a:rPr>
                        <a:t>для </a:t>
                      </a:r>
                      <a:r>
                        <a:rPr sz="2800" spc="-62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800" spc="-10" dirty="0">
                          <a:latin typeface="Times New Roman" pitchFamily="18" charset="0"/>
                          <a:cs typeface="Times New Roman" pitchFamily="18" charset="0"/>
                        </a:rPr>
                        <a:t>конкретной </a:t>
                      </a:r>
                      <a:r>
                        <a:rPr sz="2800" spc="-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800" spc="-15" dirty="0">
                          <a:latin typeface="Times New Roman" pitchFamily="18" charset="0"/>
                          <a:cs typeface="Times New Roman" pitchFamily="18" charset="0"/>
                        </a:rPr>
                        <a:t>образовательной </a:t>
                      </a:r>
                      <a:r>
                        <a:rPr sz="2800" spc="-62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800" spc="-5" dirty="0">
                          <a:latin typeface="Times New Roman" pitchFamily="18" charset="0"/>
                          <a:cs typeface="Times New Roman" pitchFamily="18" charset="0"/>
                        </a:rPr>
                        <a:t>организации</a:t>
                      </a:r>
                      <a:endParaRPr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635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0805" marR="504825">
                        <a:lnSpc>
                          <a:spcPct val="75200"/>
                        </a:lnSpc>
                        <a:spcBef>
                          <a:spcPts val="455"/>
                        </a:spcBef>
                      </a:pP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Приводятся 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примеры </a:t>
                      </a:r>
                      <a:r>
                        <a:rPr sz="2000" spc="-5" dirty="0" err="1">
                          <a:latin typeface="Times New Roman" pitchFamily="18" charset="0"/>
                          <a:cs typeface="Times New Roman" pitchFamily="18" charset="0"/>
                        </a:rPr>
                        <a:t>динамики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(например) </a:t>
                      </a:r>
                      <a:r>
                        <a:rPr sz="2000" spc="-44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численности </a:t>
                      </a:r>
                      <a:r>
                        <a:rPr sz="2000" spc="-15" dirty="0">
                          <a:latin typeface="Times New Roman" pitchFamily="18" charset="0"/>
                          <a:cs typeface="Times New Roman" pitchFamily="18" charset="0"/>
                        </a:rPr>
                        <a:t>детей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с ОВЗ в </a:t>
                      </a:r>
                      <a:r>
                        <a:rPr sz="20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15" dirty="0">
                          <a:latin typeface="Times New Roman" pitchFamily="18" charset="0"/>
                          <a:cs typeface="Times New Roman" pitchFamily="18" charset="0"/>
                        </a:rPr>
                        <a:t>глобальном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 масштабе.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0805" marR="454659">
                        <a:lnSpc>
                          <a:spcPct val="75200"/>
                        </a:lnSpc>
                        <a:spcBef>
                          <a:spcPts val="994"/>
                        </a:spcBef>
                      </a:pP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Приводятся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5" dirty="0" err="1">
                          <a:latin typeface="Times New Roman" pitchFamily="18" charset="0"/>
                          <a:cs typeface="Times New Roman" pitchFamily="18" charset="0"/>
                        </a:rPr>
                        <a:t>устаревшие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5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статистические</a:t>
                      </a:r>
                      <a:r>
                        <a:rPr lang="ru-RU" sz="2000" spc="-5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данные 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2814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95250">
                        <a:lnSpc>
                          <a:spcPct val="75000"/>
                        </a:lnSpc>
                        <a:spcBef>
                          <a:spcPts val="500"/>
                        </a:spcBef>
                      </a:pP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Статистические данные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sz="2000" spc="-15" dirty="0">
                          <a:latin typeface="Times New Roman" pitchFamily="18" charset="0"/>
                          <a:cs typeface="Times New Roman" pitchFamily="18" charset="0"/>
                        </a:rPr>
                        <a:t>целом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о </a:t>
                      </a:r>
                      <a:r>
                        <a:rPr sz="20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15" dirty="0">
                          <a:latin typeface="Times New Roman" pitchFamily="18" charset="0"/>
                          <a:cs typeface="Times New Roman" pitchFamily="18" charset="0"/>
                        </a:rPr>
                        <a:t>детях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с ОВЗ,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а 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ориентирован </a:t>
                      </a:r>
                      <a:r>
                        <a:rPr sz="2000" spc="-4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sz="2000" spc="-15" dirty="0">
                          <a:latin typeface="Times New Roman" pitchFamily="18" charset="0"/>
                          <a:cs typeface="Times New Roman" pitchFamily="18" charset="0"/>
                        </a:rPr>
                        <a:t> детей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dirty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sz="2000" spc="-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spc="-10" dirty="0">
                          <a:latin typeface="Times New Roman" pitchFamily="18" charset="0"/>
                          <a:cs typeface="Times New Roman" pitchFamily="18" charset="0"/>
                        </a:rPr>
                        <a:t>конкретной нозологией.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5608" y="316506"/>
            <a:ext cx="7498080" cy="105926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598170" marR="5080" indent="27686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effectLst/>
                <a:latin typeface="Times New Roman" pitchFamily="18" charset="0"/>
                <a:cs typeface="Times New Roman" pitchFamily="18" charset="0"/>
              </a:rPr>
              <a:t>Не нужно </a:t>
            </a:r>
            <a:r>
              <a:rPr sz="3200" b="1" spc="-10" dirty="0">
                <a:effectLst/>
                <a:latin typeface="Times New Roman" pitchFamily="18" charset="0"/>
                <a:cs typeface="Times New Roman" pitchFamily="18" charset="0"/>
              </a:rPr>
              <a:t>освещать </a:t>
            </a:r>
            <a:r>
              <a:rPr sz="3200" b="1" spc="-25" dirty="0">
                <a:effectLst/>
                <a:latin typeface="Times New Roman" pitchFamily="18" charset="0"/>
                <a:cs typeface="Times New Roman" pitchFamily="18" charset="0"/>
              </a:rPr>
              <a:t>проблему </a:t>
            </a:r>
            <a:r>
              <a:rPr sz="3200" b="1" dirty="0"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3200" b="1" spc="5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20" dirty="0">
                <a:effectLst/>
                <a:latin typeface="Times New Roman" pitchFamily="18" charset="0"/>
                <a:cs typeface="Times New Roman" pitchFamily="18" charset="0"/>
              </a:rPr>
              <a:t>глобальном,</a:t>
            </a:r>
            <a:r>
              <a:rPr sz="3200" b="1" spc="-3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15" dirty="0">
                <a:effectLst/>
                <a:latin typeface="Times New Roman" pitchFamily="18" charset="0"/>
                <a:cs typeface="Times New Roman" pitchFamily="18" charset="0"/>
              </a:rPr>
              <a:t>федеральном</a:t>
            </a:r>
            <a:r>
              <a:rPr sz="3200" b="1" spc="-25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5" dirty="0">
                <a:effectLst/>
                <a:latin typeface="Times New Roman" pitchFamily="18" charset="0"/>
                <a:cs typeface="Times New Roman" pitchFamily="18" charset="0"/>
              </a:rPr>
              <a:t>уровнях</a:t>
            </a:r>
            <a:endParaRPr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19200" y="1878329"/>
            <a:ext cx="6997064" cy="45653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marR="85090" indent="-227329" algn="just">
              <a:lnSpc>
                <a:spcPct val="99900"/>
              </a:lnSpc>
              <a:spcBef>
                <a:spcPts val="100"/>
              </a:spcBef>
              <a:buFont typeface="Arial"/>
              <a:buChar char="•"/>
              <a:tabLst>
                <a:tab pos="240029" algn="l"/>
                <a:tab pos="3405504" algn="l"/>
              </a:tabLst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всей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территории	Российской</a:t>
            </a:r>
            <a:r>
              <a:rPr sz="28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Федерации</a:t>
            </a:r>
            <a:r>
              <a:rPr sz="28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28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sz="2800" spc="-6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сентября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sz="2800" spc="-35" dirty="0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вступает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силу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35" dirty="0">
                <a:latin typeface="Times New Roman" pitchFamily="18" charset="0"/>
                <a:cs typeface="Times New Roman" pitchFamily="18" charset="0"/>
              </a:rPr>
              <a:t>ФГОС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НОО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20" dirty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ОВЗ,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 что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20" dirty="0">
                <a:latin typeface="Times New Roman" pitchFamily="18" charset="0"/>
                <a:cs typeface="Times New Roman" pitchFamily="18" charset="0"/>
              </a:rPr>
              <a:t>предъявляет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новые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организации 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образовательного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 процесса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8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общеобразовательной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25" dirty="0">
                <a:latin typeface="Times New Roman" pitchFamily="18" charset="0"/>
                <a:cs typeface="Times New Roman" pitchFamily="18" charset="0"/>
              </a:rPr>
              <a:t>школе.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800" dirty="0">
              <a:latin typeface="Calibri"/>
              <a:cs typeface="Calibri"/>
            </a:endParaRPr>
          </a:p>
          <a:p>
            <a:pPr marL="240029" marR="5080" indent="-227329" algn="just">
              <a:lnSpc>
                <a:spcPct val="100000"/>
              </a:lnSpc>
              <a:spcBef>
                <a:spcPts val="1945"/>
              </a:spcBef>
              <a:buFont typeface="Arial"/>
              <a:buChar char="•"/>
              <a:tabLst>
                <a:tab pos="240029" algn="l"/>
              </a:tabLst>
            </a:pPr>
            <a:r>
              <a:rPr sz="2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наше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 время</a:t>
            </a:r>
            <a:r>
              <a:rPr sz="28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sz="2800" i="1" spc="-15" dirty="0">
                <a:latin typeface="Times New Roman" pitchFamily="18" charset="0"/>
                <a:cs typeface="Times New Roman" pitchFamily="18" charset="0"/>
              </a:rPr>
              <a:t>какое</a:t>
            </a:r>
            <a:r>
              <a:rPr sz="2800" i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i="1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число </a:t>
            </a:r>
            <a:r>
              <a:rPr sz="2800" spc="-25" dirty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20" dirty="0">
                <a:latin typeface="Times New Roman" pitchFamily="18" charset="0"/>
                <a:cs typeface="Times New Roman" pitchFamily="18" charset="0"/>
              </a:rPr>
              <a:t>тяжелыми </a:t>
            </a:r>
            <a:r>
              <a:rPr sz="2800" spc="-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нарушениями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речи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увеличивается</a:t>
            </a:r>
            <a:r>
              <a:rPr sz="28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i="1" u="sng" dirty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с </a:t>
            </a:r>
            <a:r>
              <a:rPr sz="2800" i="1" u="sng" spc="-5" dirty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огромной </a:t>
            </a:r>
            <a:r>
              <a:rPr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i="1" u="sng" spc="-10" dirty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прогрессией.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5608" y="347924"/>
            <a:ext cx="7498080" cy="99642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63880" marR="5080" indent="-551180" algn="ctr">
              <a:lnSpc>
                <a:spcPct val="100200"/>
              </a:lnSpc>
              <a:spcBef>
                <a:spcPts val="90"/>
              </a:spcBef>
            </a:pPr>
            <a:r>
              <a:rPr sz="3200" b="1" spc="-20" dirty="0">
                <a:effectLst/>
                <a:latin typeface="Times New Roman"/>
                <a:cs typeface="Times New Roman"/>
              </a:rPr>
              <a:t>Обоснование </a:t>
            </a:r>
            <a:r>
              <a:rPr sz="3200" b="1" dirty="0">
                <a:effectLst/>
                <a:latin typeface="Times New Roman"/>
                <a:cs typeface="Times New Roman"/>
              </a:rPr>
              <a:t>к </a:t>
            </a:r>
            <a:r>
              <a:rPr sz="3200" b="1" spc="-10" dirty="0">
                <a:effectLst/>
                <a:latin typeface="Times New Roman"/>
                <a:cs typeface="Times New Roman"/>
              </a:rPr>
              <a:t>проекту (введение) </a:t>
            </a:r>
            <a:r>
              <a:rPr sz="3200" b="1" spc="-990" dirty="0">
                <a:effectLst/>
                <a:latin typeface="Times New Roman"/>
                <a:cs typeface="Times New Roman"/>
              </a:rPr>
              <a:t> </a:t>
            </a:r>
            <a:r>
              <a:rPr sz="3200" b="1" spc="-5" dirty="0">
                <a:effectLst/>
                <a:latin typeface="Times New Roman"/>
                <a:cs typeface="Times New Roman"/>
              </a:rPr>
              <a:t>не</a:t>
            </a:r>
            <a:r>
              <a:rPr sz="3200" b="1" spc="-15" dirty="0">
                <a:effectLst/>
                <a:latin typeface="Times New Roman"/>
                <a:cs typeface="Times New Roman"/>
              </a:rPr>
              <a:t> </a:t>
            </a:r>
            <a:r>
              <a:rPr sz="3200" b="1" spc="-20" dirty="0">
                <a:effectLst/>
                <a:latin typeface="Times New Roman"/>
                <a:cs typeface="Times New Roman"/>
              </a:rPr>
              <a:t>нужно</a:t>
            </a:r>
            <a:r>
              <a:rPr sz="3200" b="1" dirty="0">
                <a:effectLst/>
                <a:latin typeface="Times New Roman"/>
                <a:cs typeface="Times New Roman"/>
              </a:rPr>
              <a:t> </a:t>
            </a:r>
            <a:r>
              <a:rPr sz="3200" b="1" spc="-15" dirty="0">
                <a:effectLst/>
                <a:latin typeface="Times New Roman"/>
                <a:cs typeface="Times New Roman"/>
              </a:rPr>
              <a:t>писать </a:t>
            </a:r>
            <a:r>
              <a:rPr sz="3200" b="1" dirty="0">
                <a:effectLst/>
                <a:latin typeface="Times New Roman"/>
                <a:cs typeface="Times New Roman"/>
              </a:rPr>
              <a:t>в</a:t>
            </a:r>
            <a:r>
              <a:rPr sz="3200" b="1" spc="-5" dirty="0">
                <a:effectLst/>
                <a:latin typeface="Times New Roman"/>
                <a:cs typeface="Times New Roman"/>
              </a:rPr>
              <a:t> </a:t>
            </a:r>
            <a:r>
              <a:rPr sz="3200" b="1" spc="-20" dirty="0">
                <a:effectLst/>
                <a:latin typeface="Times New Roman"/>
                <a:cs typeface="Times New Roman"/>
              </a:rPr>
              <a:t>форме </a:t>
            </a:r>
            <a:r>
              <a:rPr sz="3200" b="1" spc="5" dirty="0">
                <a:effectLst/>
                <a:latin typeface="Times New Roman"/>
                <a:cs typeface="Times New Roman"/>
              </a:rPr>
              <a:t>эссе</a:t>
            </a:r>
            <a:endParaRPr sz="3200" dirty="0">
              <a:effectLst/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0599" y="1524000"/>
            <a:ext cx="7746999" cy="1791131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0665" marR="5080" indent="-228600" algn="just">
              <a:lnSpc>
                <a:spcPct val="80000"/>
              </a:lnSpc>
              <a:spcBef>
                <a:spcPts val="72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Как укрепить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10" dirty="0">
                <a:latin typeface="Calibri"/>
                <a:cs typeface="Calibri"/>
              </a:rPr>
              <a:t>сохранить здоровье </a:t>
            </a:r>
            <a:r>
              <a:rPr sz="2600" spc="-5" dirty="0">
                <a:latin typeface="Calibri"/>
                <a:cs typeface="Calibri"/>
              </a:rPr>
              <a:t>наших </a:t>
            </a:r>
            <a:r>
              <a:rPr sz="2600" spc="-15" dirty="0">
                <a:latin typeface="Calibri"/>
                <a:cs typeface="Calibri"/>
              </a:rPr>
              <a:t>детей? </a:t>
            </a:r>
            <a:r>
              <a:rPr sz="2600" spc="-5" dirty="0">
                <a:latin typeface="Calibri"/>
                <a:cs typeface="Calibri"/>
              </a:rPr>
              <a:t>Каким 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образом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способствовать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формированию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физической 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30" dirty="0">
                <a:latin typeface="Calibri"/>
                <a:cs typeface="Calibri"/>
              </a:rPr>
              <a:t>культуры </a:t>
            </a:r>
            <a:r>
              <a:rPr sz="2600" spc="-10" dirty="0">
                <a:latin typeface="Calibri"/>
                <a:cs typeface="Calibri"/>
              </a:rPr>
              <a:t>ребенка? </a:t>
            </a:r>
            <a:r>
              <a:rPr sz="2600" spc="-5" dirty="0">
                <a:latin typeface="Calibri"/>
                <a:cs typeface="Calibri"/>
              </a:rPr>
              <a:t>Как привить </a:t>
            </a:r>
            <a:r>
              <a:rPr sz="2600" dirty="0">
                <a:latin typeface="Calibri"/>
                <a:cs typeface="Calibri"/>
              </a:rPr>
              <a:t>навыки </a:t>
            </a:r>
            <a:r>
              <a:rPr sz="2600" spc="-15" dirty="0">
                <a:latin typeface="Calibri"/>
                <a:cs typeface="Calibri"/>
              </a:rPr>
              <a:t>здорового </a:t>
            </a:r>
            <a:r>
              <a:rPr sz="2600" spc="-5" dirty="0">
                <a:latin typeface="Calibri"/>
                <a:cs typeface="Calibri"/>
              </a:rPr>
              <a:t>образа 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жизни? </a:t>
            </a:r>
            <a:r>
              <a:rPr sz="2600" spc="-40" dirty="0">
                <a:latin typeface="Calibri"/>
                <a:cs typeface="Calibri"/>
              </a:rPr>
              <a:t>Когда </a:t>
            </a:r>
            <a:r>
              <a:rPr sz="2600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это</a:t>
            </a:r>
            <a:r>
              <a:rPr sz="2600" i="1" spc="-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надо </a:t>
            </a:r>
            <a:r>
              <a:rPr sz="2600" spc="-5" dirty="0" err="1">
                <a:latin typeface="Calibri"/>
                <a:cs typeface="Calibri"/>
              </a:rPr>
              <a:t>начинать</a:t>
            </a:r>
            <a:r>
              <a:rPr sz="2600" spc="-5" dirty="0" smtClean="0">
                <a:latin typeface="Calibri"/>
                <a:cs typeface="Calibri"/>
              </a:rPr>
              <a:t>?</a:t>
            </a:r>
            <a:endParaRPr lang="ru-RU" sz="2600" spc="-5" dirty="0" smtClean="0">
              <a:latin typeface="Calibri"/>
              <a:cs typeface="Calibri"/>
            </a:endParaRPr>
          </a:p>
          <a:p>
            <a:pPr marL="12065" marR="5080" algn="just">
              <a:lnSpc>
                <a:spcPct val="80000"/>
              </a:lnSpc>
              <a:spcBef>
                <a:spcPts val="725"/>
              </a:spcBef>
              <a:tabLst>
                <a:tab pos="241300" algn="l"/>
              </a:tabLst>
            </a:pPr>
            <a:r>
              <a:rPr sz="2600" spc="-5" dirty="0" smtClean="0">
                <a:latin typeface="Calibri"/>
                <a:cs typeface="Calibri"/>
              </a:rPr>
              <a:t> 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2350" y="556259"/>
            <a:ext cx="34766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latin typeface="Times New Roman"/>
                <a:cs typeface="Times New Roman"/>
              </a:rPr>
              <a:t>Цель</a:t>
            </a:r>
            <a:r>
              <a:rPr sz="4000" b="1" spc="-45" dirty="0">
                <a:latin typeface="Times New Roman"/>
                <a:cs typeface="Times New Roman"/>
              </a:rPr>
              <a:t> </a:t>
            </a:r>
            <a:r>
              <a:rPr sz="4000" b="1" dirty="0">
                <a:latin typeface="Times New Roman"/>
                <a:cs typeface="Times New Roman"/>
              </a:rPr>
              <a:t>проекта</a:t>
            </a:r>
            <a:r>
              <a:rPr sz="4000" b="1" spc="-35" dirty="0">
                <a:latin typeface="Times New Roman"/>
                <a:cs typeface="Times New Roman"/>
              </a:rPr>
              <a:t> </a:t>
            </a:r>
            <a:r>
              <a:rPr sz="4000" b="1" dirty="0">
                <a:latin typeface="Times New Roman"/>
                <a:cs typeface="Times New Roman"/>
              </a:rPr>
              <a:t>-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71458" y="3101340"/>
            <a:ext cx="17240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latin typeface="Calibri"/>
                <a:cs typeface="Calibri"/>
              </a:rPr>
              <a:t>Теоретические: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75964" y="3534409"/>
            <a:ext cx="25374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17015" algn="l"/>
              </a:tabLst>
            </a:pPr>
            <a:r>
              <a:rPr sz="2000" spc="-10" dirty="0">
                <a:latin typeface="Calibri"/>
                <a:cs typeface="Calibri"/>
              </a:rPr>
              <a:t>концепции,	</a:t>
            </a:r>
            <a:r>
              <a:rPr sz="2000" spc="-25" dirty="0">
                <a:latin typeface="Calibri"/>
                <a:cs typeface="Calibri"/>
              </a:rPr>
              <a:t>подходы,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63563" y="4271009"/>
            <a:ext cx="17506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классификации,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95483" y="5007609"/>
            <a:ext cx="14179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неизвестные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5989" y="3534409"/>
            <a:ext cx="2059493" cy="2540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866775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н</a:t>
            </a:r>
            <a:r>
              <a:rPr sz="2000" spc="-10" dirty="0">
                <a:latin typeface="Calibri"/>
                <a:cs typeface="Calibri"/>
              </a:rPr>
              <a:t>о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5" dirty="0">
                <a:latin typeface="Calibri"/>
                <a:cs typeface="Calibri"/>
              </a:rPr>
              <a:t>ы</a:t>
            </a:r>
            <a:r>
              <a:rPr sz="2000" dirty="0">
                <a:latin typeface="Calibri"/>
                <a:cs typeface="Calibri"/>
              </a:rPr>
              <a:t>е  </a:t>
            </a:r>
            <a:r>
              <a:rPr sz="2000" spc="-10" dirty="0">
                <a:latin typeface="Calibri"/>
                <a:cs typeface="Calibri"/>
              </a:rPr>
              <a:t>идеи,</a:t>
            </a:r>
            <a:endParaRPr sz="2000" dirty="0">
              <a:latin typeface="Calibri"/>
              <a:cs typeface="Calibri"/>
            </a:endParaRPr>
          </a:p>
          <a:p>
            <a:pPr marL="241300" marR="321310" indent="-22860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принципы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т</a:t>
            </a:r>
            <a:r>
              <a:rPr sz="2000" spc="-10" dirty="0">
                <a:latin typeface="Calibri"/>
                <a:cs typeface="Calibri"/>
              </a:rPr>
              <a:t>е</a:t>
            </a:r>
            <a:r>
              <a:rPr sz="2000" spc="-5" dirty="0">
                <a:latin typeface="Calibri"/>
                <a:cs typeface="Calibri"/>
              </a:rPr>
              <a:t>н</a:t>
            </a:r>
            <a:r>
              <a:rPr sz="2000" spc="-30" dirty="0">
                <a:latin typeface="Calibri"/>
                <a:cs typeface="Calibri"/>
              </a:rPr>
              <a:t>д</a:t>
            </a:r>
            <a:r>
              <a:rPr sz="2000" dirty="0">
                <a:latin typeface="Calibri"/>
                <a:cs typeface="Calibri"/>
              </a:rPr>
              <a:t>е</a:t>
            </a:r>
            <a:r>
              <a:rPr sz="2000" spc="-10" dirty="0">
                <a:latin typeface="Calibri"/>
                <a:cs typeface="Calibri"/>
              </a:rPr>
              <a:t>н</a:t>
            </a:r>
            <a:r>
              <a:rPr sz="2000" spc="-5" dirty="0">
                <a:latin typeface="Calibri"/>
                <a:cs typeface="Calibri"/>
              </a:rPr>
              <a:t>ции,</a:t>
            </a:r>
            <a:endParaRPr sz="2000" dirty="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выявленные </a:t>
            </a:r>
            <a:r>
              <a:rPr sz="2000" spc="-5" dirty="0">
                <a:latin typeface="Calibri"/>
                <a:cs typeface="Calibri"/>
              </a:rPr>
              <a:t> ранее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оценки,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25" dirty="0">
                <a:latin typeface="Calibri"/>
                <a:cs typeface="Calibri"/>
              </a:rPr>
              <a:t>подходы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08716" y="5744209"/>
            <a:ext cx="19062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7555" algn="l"/>
              </a:tabLst>
            </a:pPr>
            <a:r>
              <a:rPr sz="2000" dirty="0">
                <a:latin typeface="Calibri"/>
                <a:cs typeface="Calibri"/>
              </a:rPr>
              <a:t>к	</a:t>
            </a:r>
            <a:r>
              <a:rPr sz="2000" spc="-5" dirty="0">
                <a:latin typeface="Calibri"/>
                <a:cs typeface="Calibri"/>
              </a:rPr>
              <a:t>прошлому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5989" y="6049009"/>
            <a:ext cx="30854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(«предвидение </a:t>
            </a:r>
            <a:r>
              <a:rPr sz="2000" spc="-5" dirty="0">
                <a:latin typeface="Calibri"/>
                <a:cs typeface="Calibri"/>
              </a:rPr>
              <a:t>прошлого»).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71440" y="2973070"/>
            <a:ext cx="3263900" cy="261874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637030">
              <a:lnSpc>
                <a:spcPct val="100000"/>
              </a:lnSpc>
              <a:spcBef>
                <a:spcPts val="1110"/>
              </a:spcBef>
            </a:pPr>
            <a:r>
              <a:rPr sz="2000" b="1" spc="-5" dirty="0">
                <a:solidFill>
                  <a:srgbClr val="CC3300"/>
                </a:solidFill>
                <a:latin typeface="Calibri"/>
                <a:cs typeface="Calibri"/>
              </a:rPr>
              <a:t>Практические:</a:t>
            </a:r>
            <a:endParaRPr sz="2000" dirty="0">
              <a:latin typeface="Calibri"/>
              <a:cs typeface="Calibri"/>
            </a:endParaRPr>
          </a:p>
          <a:p>
            <a:pPr marR="64135" algn="r">
              <a:lnSpc>
                <a:spcPct val="100000"/>
              </a:lnSpc>
              <a:spcBef>
                <a:spcPts val="1010"/>
              </a:spcBef>
              <a:tabLst>
                <a:tab pos="227965" algn="l"/>
              </a:tabLst>
            </a:pPr>
            <a:r>
              <a:rPr sz="3000" baseline="2777" dirty="0">
                <a:latin typeface="Arial"/>
                <a:cs typeface="Arial"/>
              </a:rPr>
              <a:t>-	</a:t>
            </a:r>
            <a:r>
              <a:rPr sz="2000" spc="-5" dirty="0">
                <a:latin typeface="Calibri"/>
                <a:cs typeface="Calibri"/>
              </a:rPr>
              <a:t>новые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программы,</a:t>
            </a:r>
          </a:p>
          <a:p>
            <a:pPr marR="5080" algn="r">
              <a:lnSpc>
                <a:spcPct val="100000"/>
              </a:lnSpc>
              <a:spcBef>
                <a:spcPts val="1000"/>
              </a:spcBef>
              <a:tabLst>
                <a:tab pos="227965" algn="l"/>
              </a:tabLst>
            </a:pPr>
            <a:r>
              <a:rPr sz="3000" baseline="2777" dirty="0">
                <a:latin typeface="Arial"/>
                <a:cs typeface="Arial"/>
              </a:rPr>
              <a:t>-	</a:t>
            </a:r>
            <a:r>
              <a:rPr sz="2000" spc="-10" dirty="0">
                <a:latin typeface="Calibri"/>
                <a:cs typeface="Calibri"/>
              </a:rPr>
              <a:t>педагогические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модели,</a:t>
            </a:r>
            <a:endParaRPr sz="2000" dirty="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spcBef>
                <a:spcPts val="1000"/>
              </a:spcBef>
              <a:tabLst>
                <a:tab pos="226695" algn="l"/>
              </a:tabLst>
            </a:pPr>
            <a:r>
              <a:rPr sz="3000" baseline="2777" dirty="0">
                <a:latin typeface="Arial"/>
                <a:cs typeface="Arial"/>
              </a:rPr>
              <a:t>-	</a:t>
            </a:r>
            <a:r>
              <a:rPr sz="2000" spc="-5" dirty="0">
                <a:latin typeface="Calibri"/>
                <a:cs typeface="Calibri"/>
              </a:rPr>
              <a:t>обучающие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средства,</a:t>
            </a:r>
            <a:endParaRPr sz="2000" dirty="0">
              <a:latin typeface="Calibri"/>
              <a:cs typeface="Calibri"/>
            </a:endParaRPr>
          </a:p>
          <a:p>
            <a:pPr marR="64135" algn="r">
              <a:lnSpc>
                <a:spcPct val="100000"/>
              </a:lnSpc>
              <a:spcBef>
                <a:spcPts val="1000"/>
              </a:spcBef>
              <a:tabLst>
                <a:tab pos="286385" algn="l"/>
              </a:tabLst>
            </a:pPr>
            <a:r>
              <a:rPr sz="3000" baseline="2777" dirty="0">
                <a:latin typeface="Arial"/>
                <a:cs typeface="Arial"/>
              </a:rPr>
              <a:t>-	</a:t>
            </a:r>
            <a:r>
              <a:rPr sz="2000" spc="-15" dirty="0">
                <a:latin typeface="Calibri"/>
                <a:cs typeface="Calibri"/>
              </a:rPr>
              <a:t>методические </a:t>
            </a:r>
            <a:r>
              <a:rPr sz="2000" spc="-5" dirty="0">
                <a:latin typeface="Calibri"/>
                <a:cs typeface="Calibri"/>
              </a:rPr>
              <a:t>разработки,</a:t>
            </a:r>
            <a:endParaRPr sz="2000" dirty="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spcBef>
                <a:spcPts val="1000"/>
              </a:spcBef>
              <a:tabLst>
                <a:tab pos="227965" algn="l"/>
              </a:tabLst>
            </a:pPr>
            <a:r>
              <a:rPr sz="3000" baseline="2777" dirty="0">
                <a:latin typeface="Arial"/>
                <a:cs typeface="Arial"/>
              </a:rPr>
              <a:t>-	</a:t>
            </a:r>
            <a:r>
              <a:rPr sz="2000" spc="-5" dirty="0">
                <a:latin typeface="Calibri"/>
                <a:cs typeface="Calibri"/>
              </a:rPr>
              <a:t>дидактические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материалы.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13510" y="1300479"/>
            <a:ext cx="6169660" cy="1483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2640" marR="5080" indent="-78994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B92948"/>
                </a:solidFill>
                <a:latin typeface="Arial"/>
                <a:cs typeface="Arial"/>
              </a:rPr>
              <a:t>мысленное</a:t>
            </a:r>
            <a:r>
              <a:rPr sz="2400" b="1" spc="10" dirty="0">
                <a:solidFill>
                  <a:srgbClr val="B92948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B92948"/>
                </a:solidFill>
                <a:latin typeface="Arial"/>
                <a:cs typeface="Arial"/>
              </a:rPr>
              <a:t>предвосхищение</a:t>
            </a:r>
            <a:r>
              <a:rPr sz="2400" b="1" spc="5" dirty="0">
                <a:solidFill>
                  <a:srgbClr val="B92948"/>
                </a:solidFill>
                <a:latin typeface="Arial"/>
                <a:cs typeface="Arial"/>
              </a:rPr>
              <a:t> </a:t>
            </a:r>
            <a:r>
              <a:rPr sz="2400" b="1" spc="-40" dirty="0">
                <a:solidFill>
                  <a:srgbClr val="B92948"/>
                </a:solidFill>
                <a:latin typeface="Arial"/>
                <a:cs typeface="Arial"/>
              </a:rPr>
              <a:t>результата </a:t>
            </a:r>
            <a:r>
              <a:rPr sz="2400" b="1" spc="-650" dirty="0">
                <a:solidFill>
                  <a:srgbClr val="B92948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B92948"/>
                </a:solidFill>
                <a:latin typeface="Arial"/>
                <a:cs typeface="Arial"/>
              </a:rPr>
              <a:t>педагогической</a:t>
            </a:r>
            <a:r>
              <a:rPr sz="2400" b="1" spc="-5" dirty="0">
                <a:solidFill>
                  <a:srgbClr val="B92948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B92948"/>
                </a:solidFill>
                <a:latin typeface="Arial"/>
                <a:cs typeface="Arial"/>
              </a:rPr>
              <a:t>деятельности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50" dirty="0">
              <a:latin typeface="Arial"/>
              <a:cs typeface="Arial"/>
            </a:endParaRPr>
          </a:p>
          <a:p>
            <a:pPr marR="426720" algn="ctr">
              <a:lnSpc>
                <a:spcPct val="100000"/>
              </a:lnSpc>
            </a:pPr>
            <a:r>
              <a:rPr sz="2000" b="1" spc="5" dirty="0">
                <a:latin typeface="Arial"/>
                <a:cs typeface="Arial"/>
              </a:rPr>
              <a:t>Цели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выражают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30" dirty="0">
                <a:latin typeface="Arial"/>
                <a:cs typeface="Arial"/>
              </a:rPr>
              <a:t>результаты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759" y="445769"/>
            <a:ext cx="8578215" cy="495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185795" algn="l"/>
              </a:tabLst>
            </a:pPr>
            <a:r>
              <a:rPr sz="3050" spc="110" dirty="0"/>
              <a:t>Соответствие	</a:t>
            </a:r>
            <a:r>
              <a:rPr sz="3050" spc="140" dirty="0"/>
              <a:t>Темы</a:t>
            </a:r>
            <a:r>
              <a:rPr sz="3050" spc="-15" dirty="0"/>
              <a:t> </a:t>
            </a:r>
            <a:r>
              <a:rPr sz="3050" spc="145" dirty="0"/>
              <a:t>проекта</a:t>
            </a:r>
            <a:r>
              <a:rPr sz="3050" spc="-15" dirty="0"/>
              <a:t> </a:t>
            </a:r>
            <a:r>
              <a:rPr sz="3050" spc="114" dirty="0"/>
              <a:t>его</a:t>
            </a:r>
            <a:r>
              <a:rPr sz="3050" spc="-5" dirty="0"/>
              <a:t> </a:t>
            </a:r>
            <a:r>
              <a:rPr sz="3050" spc="215" dirty="0"/>
              <a:t>Цели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1501139" y="1296670"/>
            <a:ext cx="18014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60" dirty="0">
                <a:latin typeface="Calibri"/>
                <a:cs typeface="Calibri"/>
              </a:rPr>
              <a:t>Тема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проекта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3709" y="1949450"/>
            <a:ext cx="269494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i="1" u="sng" spc="-10" dirty="0">
                <a:solidFill>
                  <a:srgbClr val="333E4F"/>
                </a:solidFill>
                <a:uFill>
                  <a:solidFill>
                    <a:srgbClr val="333E4F"/>
                  </a:solidFill>
                </a:uFill>
                <a:latin typeface="Calibri"/>
                <a:cs typeface="Calibri"/>
              </a:rPr>
              <a:t>Использование </a:t>
            </a:r>
            <a:r>
              <a:rPr sz="2800" b="1" i="1" spc="-5" dirty="0">
                <a:solidFill>
                  <a:srgbClr val="333E4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333E4F"/>
                </a:solidFill>
                <a:latin typeface="Calibri"/>
                <a:cs typeface="Calibri"/>
              </a:rPr>
              <a:t>н</a:t>
            </a:r>
            <a:r>
              <a:rPr sz="2800" b="1" spc="-25" dirty="0">
                <a:solidFill>
                  <a:srgbClr val="333E4F"/>
                </a:solidFill>
                <a:latin typeface="Calibri"/>
                <a:cs typeface="Calibri"/>
              </a:rPr>
              <a:t>е</a:t>
            </a:r>
            <a:r>
              <a:rPr sz="2800" b="1" spc="-5" dirty="0">
                <a:solidFill>
                  <a:srgbClr val="333E4F"/>
                </a:solidFill>
                <a:latin typeface="Calibri"/>
                <a:cs typeface="Calibri"/>
              </a:rPr>
              <a:t>тради</a:t>
            </a:r>
            <a:r>
              <a:rPr sz="2800" b="1" dirty="0">
                <a:solidFill>
                  <a:srgbClr val="333E4F"/>
                </a:solidFill>
                <a:latin typeface="Calibri"/>
                <a:cs typeface="Calibri"/>
              </a:rPr>
              <a:t>ц</a:t>
            </a:r>
            <a:r>
              <a:rPr sz="2800" b="1" spc="-10" dirty="0">
                <a:solidFill>
                  <a:srgbClr val="333E4F"/>
                </a:solidFill>
                <a:latin typeface="Calibri"/>
                <a:cs typeface="Calibri"/>
              </a:rPr>
              <a:t>и</a:t>
            </a:r>
            <a:r>
              <a:rPr sz="2800" b="1" spc="-5" dirty="0">
                <a:solidFill>
                  <a:srgbClr val="333E4F"/>
                </a:solidFill>
                <a:latin typeface="Calibri"/>
                <a:cs typeface="Calibri"/>
              </a:rPr>
              <a:t>он</a:t>
            </a:r>
            <a:r>
              <a:rPr sz="2800" b="1" spc="-10" dirty="0">
                <a:solidFill>
                  <a:srgbClr val="333E4F"/>
                </a:solidFill>
                <a:latin typeface="Calibri"/>
                <a:cs typeface="Calibri"/>
              </a:rPr>
              <a:t>н</a:t>
            </a:r>
            <a:r>
              <a:rPr sz="2800" b="1" spc="-5" dirty="0">
                <a:solidFill>
                  <a:srgbClr val="333E4F"/>
                </a:solidFill>
                <a:latin typeface="Calibri"/>
                <a:cs typeface="Calibri"/>
              </a:rPr>
              <a:t>ых  </a:t>
            </a:r>
            <a:r>
              <a:rPr sz="2800" b="1" spc="-10" dirty="0">
                <a:solidFill>
                  <a:srgbClr val="333E4F"/>
                </a:solidFill>
                <a:latin typeface="Calibri"/>
                <a:cs typeface="Calibri"/>
              </a:rPr>
              <a:t>приемов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56238" y="2802890"/>
            <a:ext cx="2012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333E4F"/>
                </a:solidFill>
                <a:latin typeface="Calibri"/>
                <a:cs typeface="Calibri"/>
              </a:rPr>
              <a:t>в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3709" y="3229609"/>
            <a:ext cx="38811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333E4F"/>
                </a:solidFill>
                <a:latin typeface="Calibri"/>
                <a:cs typeface="Calibri"/>
              </a:rPr>
              <a:t>коррекционной</a:t>
            </a:r>
            <a:r>
              <a:rPr sz="2800" b="1" spc="75" dirty="0">
                <a:solidFill>
                  <a:srgbClr val="333E4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333E4F"/>
                </a:solidFill>
                <a:latin typeface="Calibri"/>
                <a:cs typeface="Calibri"/>
              </a:rPr>
              <a:t>работе</a:t>
            </a:r>
            <a:r>
              <a:rPr sz="2800" b="1" spc="75" dirty="0">
                <a:solidFill>
                  <a:srgbClr val="333E4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333E4F"/>
                </a:solidFill>
                <a:latin typeface="Calibri"/>
                <a:cs typeface="Calibri"/>
              </a:rPr>
              <a:t>с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3709" y="3656329"/>
            <a:ext cx="3881120" cy="8775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233930" algn="l"/>
                <a:tab pos="2452370" algn="l"/>
                <a:tab pos="3718560" algn="l"/>
              </a:tabLst>
            </a:pPr>
            <a:r>
              <a:rPr sz="2800" b="1" spc="-20" dirty="0">
                <a:solidFill>
                  <a:srgbClr val="333E4F"/>
                </a:solidFill>
                <a:latin typeface="Calibri"/>
                <a:cs typeface="Calibri"/>
              </a:rPr>
              <a:t>д</a:t>
            </a:r>
            <a:r>
              <a:rPr sz="2800" b="1" spc="-25" dirty="0">
                <a:solidFill>
                  <a:srgbClr val="333E4F"/>
                </a:solidFill>
                <a:latin typeface="Calibri"/>
                <a:cs typeface="Calibri"/>
              </a:rPr>
              <a:t>е</a:t>
            </a:r>
            <a:r>
              <a:rPr sz="2800" b="1" spc="5" dirty="0">
                <a:solidFill>
                  <a:srgbClr val="333E4F"/>
                </a:solidFill>
                <a:latin typeface="Calibri"/>
                <a:cs typeface="Calibri"/>
              </a:rPr>
              <a:t>т</a:t>
            </a:r>
            <a:r>
              <a:rPr sz="2800" b="1" spc="-20" dirty="0">
                <a:solidFill>
                  <a:srgbClr val="333E4F"/>
                </a:solidFill>
                <a:latin typeface="Calibri"/>
                <a:cs typeface="Calibri"/>
              </a:rPr>
              <a:t>ь</a:t>
            </a:r>
            <a:r>
              <a:rPr sz="2800" b="1" spc="-5" dirty="0">
                <a:solidFill>
                  <a:srgbClr val="333E4F"/>
                </a:solidFill>
                <a:latin typeface="Calibri"/>
                <a:cs typeface="Calibri"/>
              </a:rPr>
              <a:t>м</a:t>
            </a:r>
            <a:r>
              <a:rPr sz="2800" b="1" dirty="0">
                <a:solidFill>
                  <a:srgbClr val="333E4F"/>
                </a:solidFill>
                <a:latin typeface="Calibri"/>
                <a:cs typeface="Calibri"/>
              </a:rPr>
              <a:t>и		</a:t>
            </a:r>
            <a:r>
              <a:rPr sz="2800" b="1" spc="-5" dirty="0">
                <a:solidFill>
                  <a:srgbClr val="333E4F"/>
                </a:solidFill>
                <a:latin typeface="Calibri"/>
                <a:cs typeface="Calibri"/>
              </a:rPr>
              <a:t>ст</a:t>
            </a:r>
            <a:r>
              <a:rPr sz="2800" b="1" dirty="0">
                <a:solidFill>
                  <a:srgbClr val="333E4F"/>
                </a:solidFill>
                <a:latin typeface="Calibri"/>
                <a:cs typeface="Calibri"/>
              </a:rPr>
              <a:t>а</a:t>
            </a:r>
            <a:r>
              <a:rPr sz="2800" b="1" spc="-15" dirty="0">
                <a:solidFill>
                  <a:srgbClr val="333E4F"/>
                </a:solidFill>
                <a:latin typeface="Calibri"/>
                <a:cs typeface="Calibri"/>
              </a:rPr>
              <a:t>р</a:t>
            </a:r>
            <a:r>
              <a:rPr sz="2800" b="1" spc="-5" dirty="0">
                <a:solidFill>
                  <a:srgbClr val="333E4F"/>
                </a:solidFill>
                <a:latin typeface="Calibri"/>
                <a:cs typeface="Calibri"/>
              </a:rPr>
              <a:t>ше</a:t>
            </a:r>
            <a:r>
              <a:rPr sz="2800" b="1" spc="-45" dirty="0">
                <a:solidFill>
                  <a:srgbClr val="333E4F"/>
                </a:solidFill>
                <a:latin typeface="Calibri"/>
                <a:cs typeface="Calibri"/>
              </a:rPr>
              <a:t>г</a:t>
            </a:r>
            <a:r>
              <a:rPr sz="2800" b="1" dirty="0">
                <a:solidFill>
                  <a:srgbClr val="333E4F"/>
                </a:solidFill>
                <a:latin typeface="Calibri"/>
                <a:cs typeface="Calibri"/>
              </a:rPr>
              <a:t>о  </a:t>
            </a:r>
            <a:r>
              <a:rPr sz="2800" b="1" spc="-35" dirty="0">
                <a:solidFill>
                  <a:srgbClr val="333E4F"/>
                </a:solidFill>
                <a:latin typeface="Calibri"/>
                <a:cs typeface="Calibri"/>
              </a:rPr>
              <a:t>д</a:t>
            </a:r>
            <a:r>
              <a:rPr sz="2800" b="1" spc="-5" dirty="0">
                <a:solidFill>
                  <a:srgbClr val="333E4F"/>
                </a:solidFill>
                <a:latin typeface="Calibri"/>
                <a:cs typeface="Calibri"/>
              </a:rPr>
              <a:t>ош</a:t>
            </a:r>
            <a:r>
              <a:rPr sz="2800" b="1" spc="-55" dirty="0">
                <a:solidFill>
                  <a:srgbClr val="333E4F"/>
                </a:solidFill>
                <a:latin typeface="Calibri"/>
                <a:cs typeface="Calibri"/>
              </a:rPr>
              <a:t>к</a:t>
            </a:r>
            <a:r>
              <a:rPr sz="2800" b="1" spc="-5" dirty="0">
                <a:solidFill>
                  <a:srgbClr val="333E4F"/>
                </a:solidFill>
                <a:latin typeface="Calibri"/>
                <a:cs typeface="Calibri"/>
              </a:rPr>
              <a:t>ол</a:t>
            </a:r>
            <a:r>
              <a:rPr sz="2800" b="1" spc="-10" dirty="0">
                <a:solidFill>
                  <a:srgbClr val="333E4F"/>
                </a:solidFill>
                <a:latin typeface="Calibri"/>
                <a:cs typeface="Calibri"/>
              </a:rPr>
              <a:t>ь</a:t>
            </a:r>
            <a:r>
              <a:rPr sz="2800" b="1" spc="-5" dirty="0">
                <a:solidFill>
                  <a:srgbClr val="333E4F"/>
                </a:solidFill>
                <a:latin typeface="Calibri"/>
                <a:cs typeface="Calibri"/>
              </a:rPr>
              <a:t>но</a:t>
            </a:r>
            <a:r>
              <a:rPr sz="2800" b="1" spc="-35" dirty="0">
                <a:solidFill>
                  <a:srgbClr val="333E4F"/>
                </a:solidFill>
                <a:latin typeface="Calibri"/>
                <a:cs typeface="Calibri"/>
              </a:rPr>
              <a:t>г</a:t>
            </a:r>
            <a:r>
              <a:rPr sz="2800" b="1" dirty="0">
                <a:solidFill>
                  <a:srgbClr val="333E4F"/>
                </a:solidFill>
                <a:latin typeface="Calibri"/>
                <a:cs typeface="Calibri"/>
              </a:rPr>
              <a:t>о	</a:t>
            </a:r>
            <a:r>
              <a:rPr sz="2800" b="1" spc="-5" dirty="0">
                <a:solidFill>
                  <a:srgbClr val="333E4F"/>
                </a:solidFill>
                <a:latin typeface="Calibri"/>
                <a:cs typeface="Calibri"/>
              </a:rPr>
              <a:t>возра</a:t>
            </a:r>
            <a:r>
              <a:rPr sz="2800" b="1" dirty="0">
                <a:solidFill>
                  <a:srgbClr val="333E4F"/>
                </a:solidFill>
                <a:latin typeface="Calibri"/>
                <a:cs typeface="Calibri"/>
              </a:rPr>
              <a:t>с</a:t>
            </a:r>
            <a:r>
              <a:rPr sz="2800" b="1" spc="-5" dirty="0">
                <a:solidFill>
                  <a:srgbClr val="333E4F"/>
                </a:solidFill>
                <a:latin typeface="Calibri"/>
                <a:cs typeface="Calibri"/>
              </a:rPr>
              <a:t>т</a:t>
            </a:r>
            <a:r>
              <a:rPr sz="2800" b="1" dirty="0">
                <a:solidFill>
                  <a:srgbClr val="333E4F"/>
                </a:solidFill>
                <a:latin typeface="Calibri"/>
                <a:cs typeface="Calibri"/>
              </a:rPr>
              <a:t>а	с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3709" y="4508500"/>
            <a:ext cx="38823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56055" algn="l"/>
              </a:tabLst>
            </a:pPr>
            <a:r>
              <a:rPr sz="2800" b="1" spc="-5" dirty="0">
                <a:solidFill>
                  <a:srgbClr val="333E4F"/>
                </a:solidFill>
                <a:latin typeface="Calibri"/>
                <a:cs typeface="Calibri"/>
              </a:rPr>
              <a:t>общим	</a:t>
            </a:r>
            <a:r>
              <a:rPr sz="2800" b="1" spc="-15" dirty="0">
                <a:solidFill>
                  <a:srgbClr val="333E4F"/>
                </a:solidFill>
                <a:latin typeface="Calibri"/>
                <a:cs typeface="Calibri"/>
              </a:rPr>
              <a:t>недоразвитием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3709" y="4935220"/>
            <a:ext cx="7658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333E4F"/>
                </a:solidFill>
                <a:latin typeface="Calibri"/>
                <a:cs typeface="Calibri"/>
              </a:rPr>
              <a:t>ре</a:t>
            </a:r>
            <a:r>
              <a:rPr sz="2800" b="1" spc="-10" dirty="0">
                <a:solidFill>
                  <a:srgbClr val="333E4F"/>
                </a:solidFill>
                <a:latin typeface="Calibri"/>
                <a:cs typeface="Calibri"/>
              </a:rPr>
              <a:t>ч</a:t>
            </a:r>
            <a:r>
              <a:rPr sz="2800" b="1" dirty="0">
                <a:solidFill>
                  <a:srgbClr val="333E4F"/>
                </a:solidFill>
                <a:latin typeface="Calibri"/>
                <a:cs typeface="Calibri"/>
              </a:rPr>
              <a:t>и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35929" y="1419859"/>
            <a:ext cx="18141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Calibri"/>
                <a:cs typeface="Calibri"/>
              </a:rPr>
              <a:t>Цель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проекта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07890" y="2092959"/>
            <a:ext cx="37299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  <a:tab pos="2621915" algn="l"/>
              </a:tabLst>
            </a:pPr>
            <a:r>
              <a:rPr sz="2800" b="1" spc="-10" dirty="0">
                <a:latin typeface="Calibri"/>
                <a:cs typeface="Calibri"/>
              </a:rPr>
              <a:t>Повышение	уровня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36490" y="2433320"/>
            <a:ext cx="24841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latin typeface="Calibri"/>
                <a:cs typeface="Calibri"/>
              </a:rPr>
              <a:t>коррекционной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36490" y="2773679"/>
            <a:ext cx="2600960" cy="79375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ts val="2690"/>
              </a:lnSpc>
              <a:spcBef>
                <a:spcPts val="745"/>
              </a:spcBef>
            </a:pPr>
            <a:r>
              <a:rPr sz="2800" b="1" spc="-5" dirty="0">
                <a:latin typeface="Calibri"/>
                <a:cs typeface="Calibri"/>
              </a:rPr>
              <a:t>работы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д</a:t>
            </a:r>
            <a:r>
              <a:rPr sz="2800" b="1" spc="-5" dirty="0">
                <a:latin typeface="Calibri"/>
                <a:cs typeface="Calibri"/>
              </a:rPr>
              <a:t>о</a:t>
            </a:r>
            <a:r>
              <a:rPr sz="2800" b="1" spc="-10" dirty="0">
                <a:latin typeface="Calibri"/>
                <a:cs typeface="Calibri"/>
              </a:rPr>
              <a:t>ш</a:t>
            </a:r>
            <a:r>
              <a:rPr sz="2800" b="1" spc="-45" dirty="0">
                <a:latin typeface="Calibri"/>
                <a:cs typeface="Calibri"/>
              </a:rPr>
              <a:t>к</a:t>
            </a:r>
            <a:r>
              <a:rPr sz="2800" b="1" spc="-5" dirty="0">
                <a:latin typeface="Calibri"/>
                <a:cs typeface="Calibri"/>
              </a:rPr>
              <a:t>ол</a:t>
            </a:r>
            <a:r>
              <a:rPr sz="2800" b="1" spc="-10" dirty="0">
                <a:latin typeface="Calibri"/>
                <a:cs typeface="Calibri"/>
              </a:rPr>
              <a:t>ьн</a:t>
            </a:r>
            <a:r>
              <a:rPr sz="2800" b="1" spc="-5" dirty="0">
                <a:latin typeface="Calibri"/>
                <a:cs typeface="Calibri"/>
              </a:rPr>
              <a:t>и</a:t>
            </a:r>
            <a:r>
              <a:rPr sz="2800" b="1" spc="-40" dirty="0">
                <a:latin typeface="Calibri"/>
                <a:cs typeface="Calibri"/>
              </a:rPr>
              <a:t>к</a:t>
            </a:r>
            <a:r>
              <a:rPr sz="2800" b="1" spc="-5" dirty="0">
                <a:latin typeface="Calibri"/>
                <a:cs typeface="Calibri"/>
              </a:rPr>
              <a:t>а</a:t>
            </a:r>
            <a:r>
              <a:rPr sz="2800" b="1" spc="-10" dirty="0">
                <a:latin typeface="Calibri"/>
                <a:cs typeface="Calibri"/>
              </a:rPr>
              <a:t>м</a:t>
            </a:r>
            <a:r>
              <a:rPr sz="2800" b="1" dirty="0">
                <a:latin typeface="Calibri"/>
                <a:cs typeface="Calibri"/>
              </a:rPr>
              <a:t>и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08626" y="2773679"/>
            <a:ext cx="528955" cy="113411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 marR="5080" indent="354330" algn="r">
              <a:lnSpc>
                <a:spcPct val="79900"/>
              </a:lnSpc>
              <a:spcBef>
                <a:spcPts val="775"/>
              </a:spcBef>
            </a:pPr>
            <a:r>
              <a:rPr sz="2800" b="1" dirty="0">
                <a:latin typeface="Calibri"/>
                <a:cs typeface="Calibri"/>
              </a:rPr>
              <a:t>с  с </a:t>
            </a:r>
            <a:r>
              <a:rPr sz="2800" b="1" spc="5" dirty="0">
                <a:latin typeface="Calibri"/>
                <a:cs typeface="Calibri"/>
              </a:rPr>
              <a:t> л</a:t>
            </a:r>
            <a:r>
              <a:rPr sz="2800" b="1" spc="-25" dirty="0">
                <a:latin typeface="Calibri"/>
                <a:cs typeface="Calibri"/>
              </a:rPr>
              <a:t>е</a:t>
            </a:r>
            <a:r>
              <a:rPr sz="2800" b="1" dirty="0">
                <a:latin typeface="Calibri"/>
                <a:cs typeface="Calibri"/>
              </a:rPr>
              <a:t>т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36490" y="3455670"/>
            <a:ext cx="20732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91945" algn="l"/>
              </a:tabLst>
            </a:pPr>
            <a:r>
              <a:rPr sz="2800" b="1" dirty="0">
                <a:latin typeface="Calibri"/>
                <a:cs typeface="Calibri"/>
              </a:rPr>
              <a:t>О</a:t>
            </a:r>
            <a:r>
              <a:rPr sz="2800" b="1" spc="-10" dirty="0">
                <a:latin typeface="Calibri"/>
                <a:cs typeface="Calibri"/>
              </a:rPr>
              <a:t>Н</a:t>
            </a:r>
            <a:r>
              <a:rPr sz="2800" b="1" dirty="0">
                <a:latin typeface="Calibri"/>
                <a:cs typeface="Calibri"/>
              </a:rPr>
              <a:t>Р	</a:t>
            </a:r>
            <a:r>
              <a:rPr sz="2800" b="1" spc="-5" dirty="0">
                <a:latin typeface="Calibri"/>
                <a:cs typeface="Calibri"/>
              </a:rPr>
              <a:t>5</a:t>
            </a:r>
            <a:r>
              <a:rPr sz="2800" b="1" spc="-10" dirty="0">
                <a:latin typeface="Calibri"/>
                <a:cs typeface="Calibri"/>
              </a:rPr>
              <a:t>-</a:t>
            </a:r>
            <a:r>
              <a:rPr sz="2800" b="1" dirty="0">
                <a:latin typeface="Calibri"/>
                <a:cs typeface="Calibri"/>
              </a:rPr>
              <a:t>6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36490" y="3796029"/>
            <a:ext cx="20275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5" dirty="0">
                <a:latin typeface="Calibri"/>
                <a:cs typeface="Calibri"/>
              </a:rPr>
              <a:t>посредством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36490" y="4136390"/>
            <a:ext cx="2694940" cy="79248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 marR="5080">
              <a:lnSpc>
                <a:spcPct val="79800"/>
              </a:lnSpc>
              <a:spcBef>
                <a:spcPts val="775"/>
              </a:spcBef>
            </a:pPr>
            <a:r>
              <a:rPr sz="2800" b="1" spc="-5" dirty="0">
                <a:latin typeface="Calibri"/>
                <a:cs typeface="Calibri"/>
              </a:rPr>
              <a:t>использования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н</a:t>
            </a:r>
            <a:r>
              <a:rPr sz="2800" b="1" spc="-25" dirty="0">
                <a:latin typeface="Calibri"/>
                <a:cs typeface="Calibri"/>
              </a:rPr>
              <a:t>е</a:t>
            </a:r>
            <a:r>
              <a:rPr sz="2800" b="1" spc="-5" dirty="0">
                <a:latin typeface="Calibri"/>
                <a:cs typeface="Calibri"/>
              </a:rPr>
              <a:t>традицион</a:t>
            </a:r>
            <a:r>
              <a:rPr sz="2800" b="1" spc="-10" dirty="0">
                <a:latin typeface="Calibri"/>
                <a:cs typeface="Calibri"/>
              </a:rPr>
              <a:t>н</a:t>
            </a:r>
            <a:r>
              <a:rPr sz="2800" b="1" spc="-5" dirty="0">
                <a:latin typeface="Calibri"/>
                <a:cs typeface="Calibri"/>
              </a:rPr>
              <a:t>ых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36490" y="4817109"/>
            <a:ext cx="27095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latin typeface="Calibri"/>
                <a:cs typeface="Calibri"/>
              </a:rPr>
              <a:t>приемов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работы.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1320" y="5189220"/>
            <a:ext cx="731520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B92948"/>
                </a:solidFill>
                <a:latin typeface="Arial"/>
                <a:cs typeface="Arial"/>
              </a:rPr>
              <a:t>Разработать</a:t>
            </a:r>
            <a:r>
              <a:rPr sz="2400" b="1" spc="-10" dirty="0">
                <a:solidFill>
                  <a:srgbClr val="B92948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B92948"/>
                </a:solidFill>
                <a:latin typeface="Arial"/>
                <a:cs typeface="Arial"/>
              </a:rPr>
              <a:t>систему</a:t>
            </a:r>
            <a:r>
              <a:rPr sz="2400" b="1" spc="-10" dirty="0">
                <a:solidFill>
                  <a:srgbClr val="B92948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B92948"/>
                </a:solidFill>
                <a:latin typeface="Arial"/>
                <a:cs typeface="Arial"/>
              </a:rPr>
              <a:t>нетрадиционных</a:t>
            </a:r>
            <a:r>
              <a:rPr sz="2400" b="1" spc="-15" dirty="0">
                <a:solidFill>
                  <a:srgbClr val="B92948"/>
                </a:solidFill>
                <a:latin typeface="Arial"/>
                <a:cs typeface="Arial"/>
              </a:rPr>
              <a:t> приемов </a:t>
            </a:r>
            <a:r>
              <a:rPr sz="2400" b="1" spc="-655" dirty="0">
                <a:solidFill>
                  <a:srgbClr val="B92948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B92948"/>
                </a:solidFill>
                <a:latin typeface="Arial"/>
                <a:cs typeface="Arial"/>
              </a:rPr>
              <a:t>формирования</a:t>
            </a:r>
            <a:r>
              <a:rPr sz="2400" b="1" spc="5" dirty="0">
                <a:solidFill>
                  <a:srgbClr val="B9294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B92948"/>
                </a:solidFill>
                <a:latin typeface="Arial"/>
                <a:cs typeface="Arial"/>
              </a:rPr>
              <a:t>и </a:t>
            </a:r>
            <a:r>
              <a:rPr sz="2400" b="1" spc="-5" dirty="0">
                <a:solidFill>
                  <a:srgbClr val="B92948"/>
                </a:solidFill>
                <a:latin typeface="Arial"/>
                <a:cs typeface="Arial"/>
              </a:rPr>
              <a:t>развития</a:t>
            </a:r>
            <a:r>
              <a:rPr sz="2400" b="1" spc="10" dirty="0">
                <a:solidFill>
                  <a:srgbClr val="B92948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B92948"/>
                </a:solidFill>
                <a:latin typeface="Arial"/>
                <a:cs typeface="Arial"/>
              </a:rPr>
              <a:t>коммуникационных </a:t>
            </a:r>
            <a:r>
              <a:rPr sz="2400" b="1" spc="-10" dirty="0">
                <a:solidFill>
                  <a:srgbClr val="B92948"/>
                </a:solidFill>
                <a:latin typeface="Arial"/>
                <a:cs typeface="Arial"/>
              </a:rPr>
              <a:t> способностей</a:t>
            </a:r>
            <a:r>
              <a:rPr sz="2400" b="1" spc="-5" dirty="0">
                <a:solidFill>
                  <a:srgbClr val="B9294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B92948"/>
                </a:solidFill>
                <a:latin typeface="Arial"/>
                <a:cs typeface="Arial"/>
              </a:rPr>
              <a:t>у</a:t>
            </a:r>
            <a:r>
              <a:rPr sz="2400" b="1" spc="-5" dirty="0">
                <a:solidFill>
                  <a:srgbClr val="B92948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B92948"/>
                </a:solidFill>
                <a:latin typeface="Arial"/>
                <a:cs typeface="Arial"/>
              </a:rPr>
              <a:t>детей</a:t>
            </a:r>
            <a:r>
              <a:rPr sz="2400" b="1" spc="-5" dirty="0">
                <a:solidFill>
                  <a:srgbClr val="B92948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B92948"/>
                </a:solidFill>
                <a:latin typeface="Arial"/>
                <a:cs typeface="Arial"/>
              </a:rPr>
              <a:t>старшего</a:t>
            </a:r>
            <a:r>
              <a:rPr sz="2400" b="1" dirty="0">
                <a:solidFill>
                  <a:srgbClr val="B92948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B92948"/>
                </a:solidFill>
                <a:latin typeface="Arial"/>
                <a:cs typeface="Arial"/>
              </a:rPr>
              <a:t>дошкольного </a:t>
            </a:r>
            <a:r>
              <a:rPr sz="2400" b="1" spc="-15" dirty="0">
                <a:solidFill>
                  <a:srgbClr val="B92948"/>
                </a:solidFill>
                <a:latin typeface="Arial"/>
                <a:cs typeface="Arial"/>
              </a:rPr>
              <a:t> возраста</a:t>
            </a:r>
            <a:r>
              <a:rPr sz="2400" b="1" spc="-5" dirty="0">
                <a:solidFill>
                  <a:srgbClr val="B9294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B92948"/>
                </a:solidFill>
                <a:latin typeface="Arial"/>
                <a:cs typeface="Arial"/>
              </a:rPr>
              <a:t>с </a:t>
            </a:r>
            <a:r>
              <a:rPr sz="2400" b="1" spc="-5" dirty="0">
                <a:solidFill>
                  <a:srgbClr val="B92948"/>
                </a:solidFill>
                <a:latin typeface="Arial"/>
                <a:cs typeface="Arial"/>
              </a:rPr>
              <a:t>ОНР</a:t>
            </a:r>
            <a:r>
              <a:rPr sz="2400" b="1" spc="-15" dirty="0">
                <a:solidFill>
                  <a:srgbClr val="B9294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B92948"/>
                </a:solidFill>
                <a:latin typeface="Arial"/>
                <a:cs typeface="Arial"/>
              </a:rPr>
              <a:t>в </a:t>
            </a:r>
            <a:r>
              <a:rPr sz="2400" b="1" spc="-30" dirty="0">
                <a:solidFill>
                  <a:srgbClr val="B92948"/>
                </a:solidFill>
                <a:latin typeface="Arial"/>
                <a:cs typeface="Arial"/>
              </a:rPr>
              <a:t>ходе</a:t>
            </a:r>
            <a:r>
              <a:rPr sz="2400" b="1" spc="-5" dirty="0">
                <a:solidFill>
                  <a:srgbClr val="B92948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B92948"/>
                </a:solidFill>
                <a:latin typeface="Arial"/>
                <a:cs typeface="Arial"/>
              </a:rPr>
              <a:t>коррекционных</a:t>
            </a:r>
            <a:r>
              <a:rPr sz="2400" b="1" spc="-5" dirty="0">
                <a:solidFill>
                  <a:srgbClr val="B92948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B92948"/>
                </a:solidFill>
                <a:latin typeface="Arial"/>
                <a:cs typeface="Arial"/>
              </a:rPr>
              <a:t>занятий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9529" y="577850"/>
            <a:ext cx="395477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30" dirty="0">
                <a:latin typeface="Times New Roman"/>
                <a:cs typeface="Times New Roman"/>
              </a:rPr>
              <a:t>Задачи</a:t>
            </a:r>
            <a:r>
              <a:rPr sz="4400" b="1" spc="-105" dirty="0">
                <a:latin typeface="Times New Roman"/>
                <a:cs typeface="Times New Roman"/>
              </a:rPr>
              <a:t> </a:t>
            </a:r>
            <a:r>
              <a:rPr sz="4400" b="1" dirty="0">
                <a:latin typeface="Times New Roman"/>
                <a:cs typeface="Times New Roman"/>
              </a:rPr>
              <a:t>проекта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390" y="1858009"/>
            <a:ext cx="7721600" cy="3343910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241300" marR="5080" indent="-228600">
              <a:lnSpc>
                <a:spcPct val="70100"/>
              </a:lnSpc>
              <a:spcBef>
                <a:spcPts val="1245"/>
              </a:spcBef>
              <a:tabLst>
                <a:tab pos="2102485" algn="l"/>
                <a:tab pos="3730625" algn="l"/>
                <a:tab pos="5025390" algn="l"/>
                <a:tab pos="7081520" algn="l"/>
              </a:tabLst>
            </a:pPr>
            <a:r>
              <a:rPr sz="4800" baseline="2604" dirty="0">
                <a:latin typeface="Arial"/>
                <a:cs typeface="Arial"/>
              </a:rPr>
              <a:t>-</a:t>
            </a:r>
            <a:r>
              <a:rPr sz="4800" spc="-232" baseline="2604" dirty="0">
                <a:latin typeface="Arial"/>
                <a:cs typeface="Arial"/>
              </a:rPr>
              <a:t> </a:t>
            </a:r>
            <a:r>
              <a:rPr sz="3200" spc="-40" dirty="0">
                <a:latin typeface="Calibri"/>
                <a:cs typeface="Calibri"/>
              </a:rPr>
              <a:t>д</a:t>
            </a:r>
            <a:r>
              <a:rPr sz="3200" dirty="0">
                <a:latin typeface="Calibri"/>
                <a:cs typeface="Calibri"/>
              </a:rPr>
              <a:t>е</a:t>
            </a:r>
            <a:r>
              <a:rPr sz="3200" spc="-5" dirty="0">
                <a:latin typeface="Calibri"/>
                <a:cs typeface="Calibri"/>
              </a:rPr>
              <a:t>йствия</a:t>
            </a:r>
            <a:r>
              <a:rPr sz="3200" dirty="0">
                <a:latin typeface="Calibri"/>
                <a:cs typeface="Calibri"/>
              </a:rPr>
              <a:t>,	</a:t>
            </a:r>
            <a:r>
              <a:rPr sz="3200" spc="-45" dirty="0">
                <a:latin typeface="Calibri"/>
                <a:cs typeface="Calibri"/>
              </a:rPr>
              <a:t>к</a:t>
            </a:r>
            <a:r>
              <a:rPr sz="3200" spc="-20" dirty="0">
                <a:latin typeface="Calibri"/>
                <a:cs typeface="Calibri"/>
              </a:rPr>
              <a:t>о</a:t>
            </a:r>
            <a:r>
              <a:rPr sz="3200" spc="-40" dirty="0">
                <a:latin typeface="Calibri"/>
                <a:cs typeface="Calibri"/>
              </a:rPr>
              <a:t>т</a:t>
            </a:r>
            <a:r>
              <a:rPr sz="3200" spc="-5" dirty="0">
                <a:latin typeface="Calibri"/>
                <a:cs typeface="Calibri"/>
              </a:rPr>
              <a:t>ор</a:t>
            </a:r>
            <a:r>
              <a:rPr sz="3200" spc="5" dirty="0">
                <a:latin typeface="Calibri"/>
                <a:cs typeface="Calibri"/>
              </a:rPr>
              <a:t>ы</a:t>
            </a:r>
            <a:r>
              <a:rPr sz="3200" dirty="0">
                <a:latin typeface="Calibri"/>
                <a:cs typeface="Calibri"/>
              </a:rPr>
              <a:t>е	</a:t>
            </a:r>
            <a:r>
              <a:rPr sz="3200" spc="5" dirty="0">
                <a:latin typeface="Calibri"/>
                <a:cs typeface="Calibri"/>
              </a:rPr>
              <a:t>н</a:t>
            </a:r>
            <a:r>
              <a:rPr sz="3200" spc="-5" dirty="0">
                <a:latin typeface="Calibri"/>
                <a:cs typeface="Calibri"/>
              </a:rPr>
              <a:t>у</a:t>
            </a:r>
            <a:r>
              <a:rPr sz="3200" dirty="0">
                <a:latin typeface="Calibri"/>
                <a:cs typeface="Calibri"/>
              </a:rPr>
              <a:t>ж</a:t>
            </a:r>
            <a:r>
              <a:rPr sz="3200" spc="-5" dirty="0">
                <a:latin typeface="Calibri"/>
                <a:cs typeface="Calibri"/>
              </a:rPr>
              <a:t>н</a:t>
            </a:r>
            <a:r>
              <a:rPr sz="3200" dirty="0">
                <a:latin typeface="Calibri"/>
                <a:cs typeface="Calibri"/>
              </a:rPr>
              <a:t>о	</a:t>
            </a:r>
            <a:r>
              <a:rPr sz="3200" spc="-5" dirty="0">
                <a:latin typeface="Calibri"/>
                <a:cs typeface="Calibri"/>
              </a:rPr>
              <a:t>в</a:t>
            </a:r>
            <a:r>
              <a:rPr sz="3200" spc="5" dirty="0">
                <a:latin typeface="Calibri"/>
                <a:cs typeface="Calibri"/>
              </a:rPr>
              <a:t>ы</a:t>
            </a:r>
            <a:r>
              <a:rPr sz="3200" spc="-5" dirty="0">
                <a:latin typeface="Calibri"/>
                <a:cs typeface="Calibri"/>
              </a:rPr>
              <a:t>п</a:t>
            </a:r>
            <a:r>
              <a:rPr sz="3200" spc="-50" dirty="0">
                <a:latin typeface="Calibri"/>
                <a:cs typeface="Calibri"/>
              </a:rPr>
              <a:t>о</a:t>
            </a:r>
            <a:r>
              <a:rPr sz="3200" spc="-5" dirty="0">
                <a:latin typeface="Calibri"/>
                <a:cs typeface="Calibri"/>
              </a:rPr>
              <a:t>л</a:t>
            </a:r>
            <a:r>
              <a:rPr sz="3200" spc="5" dirty="0">
                <a:latin typeface="Calibri"/>
                <a:cs typeface="Calibri"/>
              </a:rPr>
              <a:t>н</a:t>
            </a:r>
            <a:r>
              <a:rPr sz="3200" spc="-15" dirty="0">
                <a:latin typeface="Calibri"/>
                <a:cs typeface="Calibri"/>
              </a:rPr>
              <a:t>и</a:t>
            </a:r>
            <a:r>
              <a:rPr sz="3200" spc="-5" dirty="0">
                <a:latin typeface="Calibri"/>
                <a:cs typeface="Calibri"/>
              </a:rPr>
              <a:t>т</a:t>
            </a:r>
            <a:r>
              <a:rPr sz="3200" dirty="0">
                <a:latin typeface="Calibri"/>
                <a:cs typeface="Calibri"/>
              </a:rPr>
              <a:t>ь	</a:t>
            </a:r>
            <a:r>
              <a:rPr sz="3200" spc="-5" dirty="0">
                <a:latin typeface="Calibri"/>
                <a:cs typeface="Calibri"/>
              </a:rPr>
              <a:t>дл</a:t>
            </a:r>
            <a:r>
              <a:rPr sz="3200" dirty="0">
                <a:latin typeface="Calibri"/>
                <a:cs typeface="Calibri"/>
              </a:rPr>
              <a:t>я  </a:t>
            </a:r>
            <a:r>
              <a:rPr sz="3200" spc="-15" dirty="0">
                <a:latin typeface="Calibri"/>
                <a:cs typeface="Calibri"/>
              </a:rPr>
              <a:t>достижения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цели.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600" b="1" spc="-40" dirty="0">
                <a:latin typeface="Calibri"/>
                <a:cs typeface="Calibri"/>
              </a:rPr>
              <a:t>Типы </a:t>
            </a:r>
            <a:r>
              <a:rPr sz="2600" b="1" spc="-5" dirty="0">
                <a:latin typeface="Calibri"/>
                <a:cs typeface="Calibri"/>
              </a:rPr>
              <a:t>задач:</a:t>
            </a:r>
            <a:endParaRPr sz="2600">
              <a:latin typeface="Calibri"/>
              <a:cs typeface="Calibri"/>
            </a:endParaRPr>
          </a:p>
          <a:p>
            <a:pPr marL="342900" indent="-330200">
              <a:lnSpc>
                <a:spcPct val="100000"/>
              </a:lnSpc>
              <a:spcBef>
                <a:spcPts val="60"/>
              </a:spcBef>
              <a:buAutoNum type="arabicPeriod"/>
              <a:tabLst>
                <a:tab pos="342900" algn="l"/>
              </a:tabLst>
            </a:pPr>
            <a:r>
              <a:rPr sz="2600" b="1" spc="-5" dirty="0">
                <a:latin typeface="Calibri"/>
                <a:cs typeface="Calibri"/>
              </a:rPr>
              <a:t>Диагностические</a:t>
            </a:r>
            <a:endParaRPr sz="2600">
              <a:latin typeface="Calibri"/>
              <a:cs typeface="Calibri"/>
            </a:endParaRPr>
          </a:p>
          <a:p>
            <a:pPr marL="342900" indent="-330200">
              <a:lnSpc>
                <a:spcPct val="100000"/>
              </a:lnSpc>
              <a:spcBef>
                <a:spcPts val="60"/>
              </a:spcBef>
              <a:buClr>
                <a:srgbClr val="000000"/>
              </a:buClr>
              <a:buAutoNum type="arabicPeriod"/>
              <a:tabLst>
                <a:tab pos="342900" algn="l"/>
              </a:tabLst>
            </a:pPr>
            <a:r>
              <a:rPr sz="2600" b="1" u="sng" spc="-20" dirty="0">
                <a:solidFill>
                  <a:srgbClr val="0462C0"/>
                </a:solidFill>
                <a:uFill>
                  <a:solidFill>
                    <a:srgbClr val="0462C0"/>
                  </a:solidFill>
                </a:uFill>
                <a:latin typeface="Calibri"/>
                <a:cs typeface="Calibri"/>
              </a:rPr>
              <a:t>Теоретические</a:t>
            </a:r>
            <a:endParaRPr sz="2600">
              <a:latin typeface="Calibri"/>
              <a:cs typeface="Calibri"/>
            </a:endParaRPr>
          </a:p>
          <a:p>
            <a:pPr marL="342900" indent="-330200">
              <a:lnSpc>
                <a:spcPct val="100000"/>
              </a:lnSpc>
              <a:spcBef>
                <a:spcPts val="70"/>
              </a:spcBef>
              <a:buAutoNum type="arabicPeriod"/>
              <a:tabLst>
                <a:tab pos="342900" algn="l"/>
              </a:tabLst>
            </a:pPr>
            <a:r>
              <a:rPr sz="2600" b="1" spc="-10" dirty="0">
                <a:latin typeface="Calibri"/>
                <a:cs typeface="Calibri"/>
              </a:rPr>
              <a:t>Опытно-экспериментальные</a:t>
            </a:r>
            <a:endParaRPr sz="2600">
              <a:latin typeface="Calibri"/>
              <a:cs typeface="Calibri"/>
            </a:endParaRPr>
          </a:p>
          <a:p>
            <a:pPr marL="342900" indent="-330200">
              <a:lnSpc>
                <a:spcPct val="100000"/>
              </a:lnSpc>
              <a:spcBef>
                <a:spcPts val="60"/>
              </a:spcBef>
              <a:buAutoNum type="arabicPeriod"/>
              <a:tabLst>
                <a:tab pos="342900" algn="l"/>
              </a:tabLst>
            </a:pPr>
            <a:r>
              <a:rPr sz="2600" b="1" spc="-15" dirty="0">
                <a:latin typeface="Calibri"/>
                <a:cs typeface="Calibri"/>
              </a:rPr>
              <a:t>Моделирующие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390" y="5589270"/>
            <a:ext cx="772287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  <a:tab pos="1750695" algn="l"/>
                <a:tab pos="3572510" algn="l"/>
                <a:tab pos="5314315" algn="l"/>
                <a:tab pos="6588125" algn="l"/>
              </a:tabLst>
            </a:pPr>
            <a:r>
              <a:rPr sz="2600" b="1" dirty="0">
                <a:solidFill>
                  <a:srgbClr val="CC3300"/>
                </a:solidFill>
                <a:latin typeface="Calibri"/>
                <a:cs typeface="Calibri"/>
              </a:rPr>
              <a:t>В</a:t>
            </a:r>
            <a:r>
              <a:rPr sz="2600" b="1" spc="-15" dirty="0">
                <a:solidFill>
                  <a:srgbClr val="CC3300"/>
                </a:solidFill>
                <a:latin typeface="Calibri"/>
                <a:cs typeface="Calibri"/>
              </a:rPr>
              <a:t>а</a:t>
            </a:r>
            <a:r>
              <a:rPr sz="2600" b="1" spc="10" dirty="0">
                <a:solidFill>
                  <a:srgbClr val="CC3300"/>
                </a:solidFill>
                <a:latin typeface="Calibri"/>
                <a:cs typeface="Calibri"/>
              </a:rPr>
              <a:t>ж</a:t>
            </a:r>
            <a:r>
              <a:rPr sz="2600" b="1" spc="-10" dirty="0">
                <a:solidFill>
                  <a:srgbClr val="CC3300"/>
                </a:solidFill>
                <a:latin typeface="Calibri"/>
                <a:cs typeface="Calibri"/>
              </a:rPr>
              <a:t>н</a:t>
            </a:r>
            <a:r>
              <a:rPr sz="2600" b="1" spc="-5" dirty="0">
                <a:solidFill>
                  <a:srgbClr val="CC3300"/>
                </a:solidFill>
                <a:latin typeface="Calibri"/>
                <a:cs typeface="Calibri"/>
              </a:rPr>
              <a:t>о</a:t>
            </a:r>
            <a:r>
              <a:rPr sz="2600" b="1" dirty="0">
                <a:solidFill>
                  <a:srgbClr val="CC3300"/>
                </a:solidFill>
                <a:latin typeface="Calibri"/>
                <a:cs typeface="Calibri"/>
              </a:rPr>
              <a:t>!	</a:t>
            </a:r>
            <a:r>
              <a:rPr sz="2600" b="1" spc="-15" dirty="0">
                <a:latin typeface="Calibri"/>
                <a:cs typeface="Calibri"/>
              </a:rPr>
              <a:t>Р</a:t>
            </a:r>
            <a:r>
              <a:rPr sz="2600" b="1" spc="-5" dirty="0">
                <a:latin typeface="Calibri"/>
                <a:cs typeface="Calibri"/>
              </a:rPr>
              <a:t>е</a:t>
            </a:r>
            <a:r>
              <a:rPr sz="2600" b="1" spc="-20" dirty="0">
                <a:latin typeface="Calibri"/>
                <a:cs typeface="Calibri"/>
              </a:rPr>
              <a:t>з</a:t>
            </a:r>
            <a:r>
              <a:rPr sz="2600" b="1" spc="-95" dirty="0">
                <a:latin typeface="Calibri"/>
                <a:cs typeface="Calibri"/>
              </a:rPr>
              <a:t>у</a:t>
            </a:r>
            <a:r>
              <a:rPr sz="2600" b="1" dirty="0">
                <a:latin typeface="Calibri"/>
                <a:cs typeface="Calibri"/>
              </a:rPr>
              <a:t>л</a:t>
            </a:r>
            <a:r>
              <a:rPr sz="2600" b="1" spc="-85" dirty="0">
                <a:latin typeface="Calibri"/>
                <a:cs typeface="Calibri"/>
              </a:rPr>
              <a:t>ь</a:t>
            </a:r>
            <a:r>
              <a:rPr sz="2600" b="1" dirty="0">
                <a:latin typeface="Calibri"/>
                <a:cs typeface="Calibri"/>
              </a:rPr>
              <a:t>т</a:t>
            </a:r>
            <a:r>
              <a:rPr sz="2600" b="1" spc="-15" dirty="0">
                <a:latin typeface="Calibri"/>
                <a:cs typeface="Calibri"/>
              </a:rPr>
              <a:t>а</a:t>
            </a:r>
            <a:r>
              <a:rPr sz="2600" b="1" dirty="0">
                <a:latin typeface="Calibri"/>
                <a:cs typeface="Calibri"/>
              </a:rPr>
              <a:t>т	</a:t>
            </a:r>
            <a:r>
              <a:rPr sz="2600" b="1" spc="-5" dirty="0">
                <a:latin typeface="Calibri"/>
                <a:cs typeface="Calibri"/>
              </a:rPr>
              <a:t>ре</a:t>
            </a:r>
            <a:r>
              <a:rPr sz="2600" b="1" dirty="0">
                <a:latin typeface="Calibri"/>
                <a:cs typeface="Calibri"/>
              </a:rPr>
              <a:t>ш</a:t>
            </a:r>
            <a:r>
              <a:rPr sz="2600" b="1" spc="-5" dirty="0">
                <a:latin typeface="Calibri"/>
                <a:cs typeface="Calibri"/>
              </a:rPr>
              <a:t>ен</a:t>
            </a:r>
            <a:r>
              <a:rPr sz="2600" b="1" dirty="0">
                <a:latin typeface="Calibri"/>
                <a:cs typeface="Calibri"/>
              </a:rPr>
              <a:t>ия	</a:t>
            </a:r>
            <a:r>
              <a:rPr sz="2600" b="1" spc="5" dirty="0">
                <a:latin typeface="Calibri"/>
                <a:cs typeface="Calibri"/>
              </a:rPr>
              <a:t>з</a:t>
            </a:r>
            <a:r>
              <a:rPr sz="2600" b="1" spc="-5" dirty="0">
                <a:latin typeface="Calibri"/>
                <a:cs typeface="Calibri"/>
              </a:rPr>
              <a:t>ад</a:t>
            </a:r>
            <a:r>
              <a:rPr sz="2600" b="1" dirty="0">
                <a:latin typeface="Calibri"/>
                <a:cs typeface="Calibri"/>
              </a:rPr>
              <a:t>ач	</a:t>
            </a:r>
            <a:r>
              <a:rPr sz="2600" b="1" spc="-45" dirty="0">
                <a:latin typeface="Calibri"/>
                <a:cs typeface="Calibri"/>
              </a:rPr>
              <a:t>д</a:t>
            </a:r>
            <a:r>
              <a:rPr sz="2600" b="1" spc="5" dirty="0">
                <a:latin typeface="Calibri"/>
                <a:cs typeface="Calibri"/>
              </a:rPr>
              <a:t>о</a:t>
            </a:r>
            <a:r>
              <a:rPr sz="2600" b="1" dirty="0">
                <a:latin typeface="Calibri"/>
                <a:cs typeface="Calibri"/>
              </a:rPr>
              <a:t>л</a:t>
            </a:r>
            <a:r>
              <a:rPr sz="2600" b="1" spc="-50" dirty="0">
                <a:latin typeface="Calibri"/>
                <a:cs typeface="Calibri"/>
              </a:rPr>
              <a:t>ж</a:t>
            </a:r>
            <a:r>
              <a:rPr sz="2600" b="1" spc="-10" dirty="0">
                <a:latin typeface="Calibri"/>
                <a:cs typeface="Calibri"/>
              </a:rPr>
              <a:t>е</a:t>
            </a:r>
            <a:r>
              <a:rPr sz="2600" b="1" dirty="0">
                <a:latin typeface="Calibri"/>
                <a:cs typeface="Calibri"/>
              </a:rPr>
              <a:t>н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5989" y="5866129"/>
            <a:ext cx="647128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latin typeface="Calibri"/>
                <a:cs typeface="Calibri"/>
              </a:rPr>
              <a:t>совпадать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с</a:t>
            </a:r>
            <a:r>
              <a:rPr sz="2600" b="1" spc="-5" dirty="0">
                <a:latin typeface="Calibri"/>
                <a:cs typeface="Calibri"/>
              </a:rPr>
              <a:t> </a:t>
            </a:r>
            <a:r>
              <a:rPr sz="2600" b="1" spc="-20" dirty="0">
                <a:latin typeface="Calibri"/>
                <a:cs typeface="Calibri"/>
              </a:rPr>
              <a:t>целью</a:t>
            </a:r>
            <a:r>
              <a:rPr sz="2600" b="1" spc="-5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педагогического</a:t>
            </a:r>
            <a:r>
              <a:rPr sz="2600" b="1" spc="-5" dirty="0">
                <a:latin typeface="Calibri"/>
                <a:cs typeface="Calibri"/>
              </a:rPr>
              <a:t> проекта.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680720"/>
            <a:ext cx="70294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latin typeface="Times New Roman"/>
                <a:cs typeface="Times New Roman"/>
              </a:rPr>
              <a:t>Есть</a:t>
            </a:r>
            <a:r>
              <a:rPr sz="4400" b="1" spc="-15" dirty="0">
                <a:latin typeface="Times New Roman"/>
                <a:cs typeface="Times New Roman"/>
              </a:rPr>
              <a:t> </a:t>
            </a:r>
            <a:r>
              <a:rPr sz="4400" b="1" spc="-5" dirty="0">
                <a:latin typeface="Times New Roman"/>
                <a:cs typeface="Times New Roman"/>
              </a:rPr>
              <a:t>ли</a:t>
            </a:r>
            <a:r>
              <a:rPr sz="4400" b="1" spc="-25" dirty="0">
                <a:latin typeface="Times New Roman"/>
                <a:cs typeface="Times New Roman"/>
              </a:rPr>
              <a:t> </a:t>
            </a:r>
            <a:r>
              <a:rPr sz="4400" b="1" dirty="0">
                <a:latin typeface="Times New Roman"/>
                <a:cs typeface="Times New Roman"/>
              </a:rPr>
              <a:t>в</a:t>
            </a:r>
            <a:r>
              <a:rPr sz="4400" b="1" spc="-25" dirty="0">
                <a:latin typeface="Times New Roman"/>
                <a:cs typeface="Times New Roman"/>
              </a:rPr>
              <a:t> </a:t>
            </a:r>
            <a:r>
              <a:rPr sz="4400" b="1" spc="-5" dirty="0">
                <a:latin typeface="Times New Roman"/>
                <a:cs typeface="Times New Roman"/>
              </a:rPr>
              <a:t>проекте</a:t>
            </a:r>
            <a:r>
              <a:rPr sz="4400" b="1" spc="-15" dirty="0">
                <a:latin typeface="Times New Roman"/>
                <a:cs typeface="Times New Roman"/>
              </a:rPr>
              <a:t> </a:t>
            </a:r>
            <a:r>
              <a:rPr sz="4400" b="1" spc="-20" dirty="0">
                <a:latin typeface="Times New Roman"/>
                <a:cs typeface="Times New Roman"/>
              </a:rPr>
              <a:t>новизна?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390" y="1516379"/>
            <a:ext cx="7191375" cy="4966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3295"/>
              </a:lnSpc>
              <a:spcBef>
                <a:spcPts val="90"/>
              </a:spcBef>
            </a:pPr>
            <a:r>
              <a:rPr sz="2750" spc="-15" dirty="0">
                <a:latin typeface="Calibri"/>
                <a:cs typeface="Calibri"/>
              </a:rPr>
              <a:t>Примерные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вводные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термины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для</a:t>
            </a:r>
            <a:r>
              <a:rPr sz="275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обоснования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ts val="3295"/>
              </a:lnSpc>
            </a:pPr>
            <a:r>
              <a:rPr sz="2750" spc="-10" dirty="0">
                <a:latin typeface="Calibri"/>
                <a:cs typeface="Calibri"/>
              </a:rPr>
              <a:t>«новизны»:</a:t>
            </a:r>
            <a:endParaRPr sz="2750">
              <a:latin typeface="Calibri"/>
              <a:cs typeface="Calibri"/>
            </a:endParaRPr>
          </a:p>
          <a:p>
            <a:pPr marL="265430" indent="-252729">
              <a:lnSpc>
                <a:spcPct val="100000"/>
              </a:lnSpc>
              <a:spcBef>
                <a:spcPts val="740"/>
              </a:spcBef>
              <a:buChar char="•"/>
              <a:tabLst>
                <a:tab pos="265430" algn="l"/>
              </a:tabLst>
            </a:pPr>
            <a:r>
              <a:rPr sz="2750" spc="-25" dirty="0">
                <a:latin typeface="Calibri"/>
                <a:cs typeface="Calibri"/>
              </a:rPr>
              <a:t>Установили...</a:t>
            </a:r>
            <a:endParaRPr sz="2750">
              <a:latin typeface="Calibri"/>
              <a:cs typeface="Calibri"/>
            </a:endParaRPr>
          </a:p>
          <a:p>
            <a:pPr marL="265430" indent="-252729">
              <a:lnSpc>
                <a:spcPct val="100000"/>
              </a:lnSpc>
              <a:spcBef>
                <a:spcPts val="740"/>
              </a:spcBef>
              <a:buChar char="•"/>
              <a:tabLst>
                <a:tab pos="265430" algn="l"/>
              </a:tabLst>
            </a:pPr>
            <a:r>
              <a:rPr sz="2750" spc="-15" dirty="0">
                <a:latin typeface="Calibri"/>
                <a:cs typeface="Calibri"/>
              </a:rPr>
              <a:t>Обнаружили...</a:t>
            </a:r>
            <a:endParaRPr sz="2750">
              <a:latin typeface="Calibri"/>
              <a:cs typeface="Calibri"/>
            </a:endParaRPr>
          </a:p>
          <a:p>
            <a:pPr marL="265430" indent="-252729">
              <a:lnSpc>
                <a:spcPct val="100000"/>
              </a:lnSpc>
              <a:spcBef>
                <a:spcPts val="740"/>
              </a:spcBef>
              <a:buChar char="•"/>
              <a:tabLst>
                <a:tab pos="265430" algn="l"/>
              </a:tabLst>
            </a:pPr>
            <a:r>
              <a:rPr sz="2750" spc="-20" dirty="0">
                <a:latin typeface="Calibri"/>
                <a:cs typeface="Calibri"/>
              </a:rPr>
              <a:t>Уточнили...</a:t>
            </a:r>
            <a:endParaRPr sz="2750">
              <a:latin typeface="Calibri"/>
              <a:cs typeface="Calibri"/>
            </a:endParaRPr>
          </a:p>
          <a:p>
            <a:pPr marL="265430" indent="-252729">
              <a:lnSpc>
                <a:spcPct val="100000"/>
              </a:lnSpc>
              <a:spcBef>
                <a:spcPts val="740"/>
              </a:spcBef>
              <a:buChar char="•"/>
              <a:tabLst>
                <a:tab pos="265430" algn="l"/>
              </a:tabLst>
            </a:pPr>
            <a:r>
              <a:rPr sz="2750" spc="-15" dirty="0">
                <a:latin typeface="Calibri"/>
                <a:cs typeface="Calibri"/>
              </a:rPr>
              <a:t>Дали новые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толкования...</a:t>
            </a:r>
            <a:endParaRPr sz="2750">
              <a:latin typeface="Calibri"/>
              <a:cs typeface="Calibri"/>
            </a:endParaRPr>
          </a:p>
          <a:p>
            <a:pPr marL="265430" indent="-252729">
              <a:lnSpc>
                <a:spcPct val="100000"/>
              </a:lnSpc>
              <a:spcBef>
                <a:spcPts val="750"/>
              </a:spcBef>
              <a:buChar char="•"/>
              <a:tabLst>
                <a:tab pos="265430" algn="l"/>
              </a:tabLst>
            </a:pPr>
            <a:r>
              <a:rPr sz="2750" spc="-15" dirty="0">
                <a:latin typeface="Calibri"/>
                <a:cs typeface="Calibri"/>
              </a:rPr>
              <a:t>Конкретизировали</a:t>
            </a:r>
            <a:r>
              <a:rPr sz="2750" spc="-4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…</a:t>
            </a:r>
            <a:endParaRPr sz="2750">
              <a:latin typeface="Calibri"/>
              <a:cs typeface="Calibri"/>
            </a:endParaRPr>
          </a:p>
          <a:p>
            <a:pPr marL="265430" indent="-252729">
              <a:lnSpc>
                <a:spcPct val="100000"/>
              </a:lnSpc>
              <a:spcBef>
                <a:spcPts val="740"/>
              </a:spcBef>
              <a:buChar char="•"/>
              <a:tabLst>
                <a:tab pos="265430" algn="l"/>
              </a:tabLst>
            </a:pPr>
            <a:r>
              <a:rPr sz="2750" spc="-20" dirty="0">
                <a:latin typeface="Calibri"/>
                <a:cs typeface="Calibri"/>
              </a:rPr>
              <a:t>Доказали</a:t>
            </a:r>
            <a:r>
              <a:rPr sz="2750" spc="-3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эффективность…</a:t>
            </a:r>
            <a:endParaRPr sz="2750">
              <a:latin typeface="Calibri"/>
              <a:cs typeface="Calibri"/>
            </a:endParaRPr>
          </a:p>
          <a:p>
            <a:pPr marL="265430" indent="-252729">
              <a:lnSpc>
                <a:spcPct val="100000"/>
              </a:lnSpc>
              <a:spcBef>
                <a:spcPts val="740"/>
              </a:spcBef>
              <a:buChar char="•"/>
              <a:tabLst>
                <a:tab pos="265430" algn="l"/>
              </a:tabLst>
            </a:pPr>
            <a:r>
              <a:rPr sz="2750" spc="-20" dirty="0">
                <a:latin typeface="Calibri"/>
                <a:cs typeface="Calibri"/>
              </a:rPr>
              <a:t>Дополнили...</a:t>
            </a:r>
            <a:endParaRPr sz="2750">
              <a:latin typeface="Calibri"/>
              <a:cs typeface="Calibri"/>
            </a:endParaRPr>
          </a:p>
          <a:p>
            <a:pPr marL="265430" indent="-252729">
              <a:lnSpc>
                <a:spcPct val="100000"/>
              </a:lnSpc>
              <a:spcBef>
                <a:spcPts val="740"/>
              </a:spcBef>
              <a:buChar char="•"/>
              <a:tabLst>
                <a:tab pos="265430" algn="l"/>
              </a:tabLst>
            </a:pPr>
            <a:r>
              <a:rPr sz="2750" spc="-10" dirty="0">
                <a:latin typeface="Calibri"/>
                <a:cs typeface="Calibri"/>
              </a:rPr>
              <a:t>Раскрыли...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401319"/>
            <a:ext cx="5486400" cy="464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850" b="1" spc="-10" dirty="0">
                <a:latin typeface="Calibri"/>
                <a:cs typeface="Calibri"/>
              </a:rPr>
              <a:t>Есть</a:t>
            </a:r>
            <a:r>
              <a:rPr sz="2850" b="1" spc="-5" dirty="0">
                <a:latin typeface="Calibri"/>
                <a:cs typeface="Calibri"/>
              </a:rPr>
              <a:t> </a:t>
            </a:r>
            <a:r>
              <a:rPr sz="2850" b="1" spc="10" dirty="0">
                <a:latin typeface="Calibri"/>
                <a:cs typeface="Calibri"/>
              </a:rPr>
              <a:t>ли</a:t>
            </a:r>
            <a:r>
              <a:rPr sz="2850" b="1" spc="-5" dirty="0">
                <a:latin typeface="Calibri"/>
                <a:cs typeface="Calibri"/>
              </a:rPr>
              <a:t> </a:t>
            </a:r>
            <a:r>
              <a:rPr sz="2850" b="1" spc="5" dirty="0">
                <a:latin typeface="Calibri"/>
                <a:cs typeface="Calibri"/>
              </a:rPr>
              <a:t>практическая</a:t>
            </a:r>
            <a:r>
              <a:rPr sz="2850" b="1" spc="-10" dirty="0">
                <a:latin typeface="Calibri"/>
                <a:cs typeface="Calibri"/>
              </a:rPr>
              <a:t> </a:t>
            </a:r>
            <a:r>
              <a:rPr sz="2850" b="1" spc="10" dirty="0">
                <a:latin typeface="Calibri"/>
                <a:cs typeface="Calibri"/>
              </a:rPr>
              <a:t>значимость?</a:t>
            </a:r>
            <a:endParaRPr sz="28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490" y="1733550"/>
            <a:ext cx="7815580" cy="449834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9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libri"/>
                <a:cs typeface="Calibri"/>
              </a:rPr>
              <a:t>На</a:t>
            </a:r>
            <a:r>
              <a:rPr sz="2800" b="1" spc="-10" dirty="0">
                <a:latin typeface="Calibri"/>
                <a:cs typeface="Calibri"/>
              </a:rPr>
              <a:t> уровне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образовательной организации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libri"/>
                <a:cs typeface="Calibri"/>
              </a:rPr>
              <a:t>На </a:t>
            </a:r>
            <a:r>
              <a:rPr sz="2800" b="1" spc="-10" dirty="0">
                <a:latin typeface="Calibri"/>
                <a:cs typeface="Calibri"/>
              </a:rPr>
              <a:t>уровне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муниципального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образования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solidFill>
                  <a:srgbClr val="B92948"/>
                </a:solidFill>
                <a:latin typeface="Calibri"/>
                <a:cs typeface="Calibri"/>
              </a:rPr>
              <a:t>Методические</a:t>
            </a:r>
            <a:r>
              <a:rPr sz="2800" b="1" spc="-30" dirty="0">
                <a:solidFill>
                  <a:srgbClr val="B92948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B92948"/>
                </a:solidFill>
                <a:latin typeface="Calibri"/>
                <a:cs typeface="Calibri"/>
              </a:rPr>
              <a:t>продукты</a:t>
            </a:r>
            <a:endParaRPr sz="2800">
              <a:latin typeface="Calibri"/>
              <a:cs typeface="Calibri"/>
            </a:endParaRPr>
          </a:p>
          <a:p>
            <a:pPr marL="241300" marR="5715" indent="-228600" algn="just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  <a:tab pos="3023870" algn="l"/>
                <a:tab pos="6097270" algn="l"/>
              </a:tabLst>
            </a:pPr>
            <a:r>
              <a:rPr sz="2800" spc="-5" dirty="0">
                <a:latin typeface="Calibri"/>
                <a:cs typeface="Calibri"/>
              </a:rPr>
              <a:t>П</a:t>
            </a:r>
            <a:r>
              <a:rPr sz="2800" spc="-15" dirty="0">
                <a:latin typeface="Calibri"/>
                <a:cs typeface="Calibri"/>
              </a:rPr>
              <a:t>р</a:t>
            </a:r>
            <a:r>
              <a:rPr sz="2800" dirty="0">
                <a:latin typeface="Calibri"/>
                <a:cs typeface="Calibri"/>
              </a:rPr>
              <a:t>о</a:t>
            </a:r>
            <a:r>
              <a:rPr sz="2800" spc="-5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р</a:t>
            </a:r>
            <a:r>
              <a:rPr sz="2800" spc="5" dirty="0">
                <a:latin typeface="Calibri"/>
                <a:cs typeface="Calibri"/>
              </a:rPr>
              <a:t>а</a:t>
            </a:r>
            <a:r>
              <a:rPr sz="2800" spc="-5" dirty="0">
                <a:latin typeface="Calibri"/>
                <a:cs typeface="Calibri"/>
              </a:rPr>
              <a:t>м</a:t>
            </a:r>
            <a:r>
              <a:rPr sz="2800" dirty="0">
                <a:latin typeface="Calibri"/>
                <a:cs typeface="Calibri"/>
              </a:rPr>
              <a:t>ма,	</a:t>
            </a:r>
            <a:r>
              <a:rPr sz="2800" spc="-5" dirty="0">
                <a:latin typeface="Calibri"/>
                <a:cs typeface="Calibri"/>
              </a:rPr>
              <a:t>м</a:t>
            </a:r>
            <a:r>
              <a:rPr sz="2800" spc="-15" dirty="0">
                <a:latin typeface="Calibri"/>
                <a:cs typeface="Calibri"/>
              </a:rPr>
              <a:t>е</a:t>
            </a:r>
            <a:r>
              <a:rPr sz="2800" spc="-35" dirty="0">
                <a:latin typeface="Calibri"/>
                <a:cs typeface="Calibri"/>
              </a:rPr>
              <a:t>т</a:t>
            </a:r>
            <a:r>
              <a:rPr sz="2800" spc="-90" dirty="0">
                <a:latin typeface="Calibri"/>
                <a:cs typeface="Calibri"/>
              </a:rPr>
              <a:t>о</a:t>
            </a:r>
            <a:r>
              <a:rPr sz="2800" spc="-5" dirty="0">
                <a:latin typeface="Calibri"/>
                <a:cs typeface="Calibri"/>
              </a:rPr>
              <a:t>диче</a:t>
            </a:r>
            <a:r>
              <a:rPr sz="2800" dirty="0">
                <a:latin typeface="Calibri"/>
                <a:cs typeface="Calibri"/>
              </a:rPr>
              <a:t>с</a:t>
            </a:r>
            <a:r>
              <a:rPr sz="2800" spc="-50" dirty="0">
                <a:latin typeface="Calibri"/>
                <a:cs typeface="Calibri"/>
              </a:rPr>
              <a:t>к</a:t>
            </a:r>
            <a:r>
              <a:rPr sz="2800" dirty="0">
                <a:latin typeface="Calibri"/>
                <a:cs typeface="Calibri"/>
              </a:rPr>
              <a:t>ая	</a:t>
            </a:r>
            <a:r>
              <a:rPr sz="2800" spc="-5" dirty="0">
                <a:latin typeface="Calibri"/>
                <a:cs typeface="Calibri"/>
              </a:rPr>
              <a:t>ра</a:t>
            </a:r>
            <a:r>
              <a:rPr sz="2800" dirty="0">
                <a:latin typeface="Calibri"/>
                <a:cs typeface="Calibri"/>
              </a:rPr>
              <a:t>з</a:t>
            </a:r>
            <a:r>
              <a:rPr sz="2800" spc="-15" dirty="0">
                <a:latin typeface="Calibri"/>
                <a:cs typeface="Calibri"/>
              </a:rPr>
              <a:t>р</a:t>
            </a:r>
            <a:r>
              <a:rPr sz="2800" dirty="0">
                <a:latin typeface="Calibri"/>
                <a:cs typeface="Calibri"/>
              </a:rPr>
              <a:t>аб</a:t>
            </a:r>
            <a:r>
              <a:rPr sz="2800" spc="-20" dirty="0">
                <a:latin typeface="Calibri"/>
                <a:cs typeface="Calibri"/>
              </a:rPr>
              <a:t>о</a:t>
            </a:r>
            <a:r>
              <a:rPr sz="2800" spc="-5" dirty="0">
                <a:latin typeface="Calibri"/>
                <a:cs typeface="Calibri"/>
              </a:rPr>
              <a:t>т</a:t>
            </a:r>
            <a:r>
              <a:rPr sz="2800" spc="-60" dirty="0">
                <a:latin typeface="Calibri"/>
                <a:cs typeface="Calibri"/>
              </a:rPr>
              <a:t>к</a:t>
            </a:r>
            <a:r>
              <a:rPr sz="2800" dirty="0">
                <a:latin typeface="Calibri"/>
                <a:cs typeface="Calibri"/>
              </a:rPr>
              <a:t>а  </a:t>
            </a:r>
            <a:r>
              <a:rPr sz="2800" spc="-15" dirty="0">
                <a:latin typeface="Calibri"/>
                <a:cs typeface="Calibri"/>
              </a:rPr>
              <a:t>(проведение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открытого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занятия,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мастер-класса),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стенд, </a:t>
            </a:r>
            <a:r>
              <a:rPr sz="2800" spc="-15" dirty="0">
                <a:latin typeface="Calibri"/>
                <a:cs typeface="Calibri"/>
              </a:rPr>
              <a:t>буклет </a:t>
            </a:r>
            <a:r>
              <a:rPr sz="2800" spc="-10" dirty="0">
                <a:latin typeface="Calibri"/>
                <a:cs typeface="Calibri"/>
              </a:rPr>
              <a:t>(памятка) </a:t>
            </a:r>
            <a:r>
              <a:rPr sz="2800" spc="-5" dirty="0">
                <a:latin typeface="Calibri"/>
                <a:cs typeface="Calibri"/>
              </a:rPr>
              <a:t>для </a:t>
            </a:r>
            <a:r>
              <a:rPr sz="2800" spc="-25" dirty="0">
                <a:latin typeface="Calibri"/>
                <a:cs typeface="Calibri"/>
              </a:rPr>
              <a:t>родителей </a:t>
            </a:r>
            <a:r>
              <a:rPr sz="2800" spc="-10" dirty="0">
                <a:latin typeface="Calibri"/>
                <a:cs typeface="Calibri"/>
              </a:rPr>
              <a:t>(ребенка)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и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др.</a:t>
            </a:r>
            <a:endParaRPr sz="280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476250" algn="l"/>
              </a:tabLst>
            </a:pPr>
            <a:r>
              <a:rPr dirty="0"/>
              <a:t>	</a:t>
            </a:r>
            <a:r>
              <a:rPr sz="2800" spc="-10" dirty="0">
                <a:latin typeface="Calibri"/>
                <a:cs typeface="Calibri"/>
              </a:rPr>
              <a:t>Обобщение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педагогического</a:t>
            </a:r>
            <a:r>
              <a:rPr sz="2800" spc="6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опыта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форме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отчета,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тезисов, </a:t>
            </a:r>
            <a:r>
              <a:rPr sz="2800" spc="-5" dirty="0">
                <a:latin typeface="Calibri"/>
                <a:cs typeface="Calibri"/>
              </a:rPr>
              <a:t>статьи,</a:t>
            </a:r>
            <a:r>
              <a:rPr sz="2800" spc="-10" dirty="0">
                <a:latin typeface="Calibri"/>
                <a:cs typeface="Calibri"/>
              </a:rPr>
              <a:t> доклада.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590" y="415290"/>
            <a:ext cx="8028940" cy="5529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CC3300"/>
                </a:solidFill>
                <a:latin typeface="Times New Roman"/>
                <a:cs typeface="Times New Roman"/>
              </a:rPr>
              <a:t>Вопросы</a:t>
            </a:r>
            <a:r>
              <a:rPr sz="2800" b="1" spc="-25" dirty="0">
                <a:solidFill>
                  <a:srgbClr val="CC33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CC3300"/>
                </a:solidFill>
                <a:latin typeface="Times New Roman"/>
                <a:cs typeface="Times New Roman"/>
              </a:rPr>
              <a:t>для</a:t>
            </a:r>
            <a:r>
              <a:rPr sz="2800" b="1" spc="-15" dirty="0">
                <a:solidFill>
                  <a:srgbClr val="CC33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CC3300"/>
                </a:solidFill>
                <a:latin typeface="Times New Roman"/>
                <a:cs typeface="Times New Roman"/>
              </a:rPr>
              <a:t>описания</a:t>
            </a:r>
            <a:r>
              <a:rPr sz="2800" b="1" spc="-15" dirty="0">
                <a:solidFill>
                  <a:srgbClr val="CC33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CC3300"/>
                </a:solidFill>
                <a:latin typeface="Times New Roman"/>
                <a:cs typeface="Times New Roman"/>
              </a:rPr>
              <a:t>практической </a:t>
            </a:r>
            <a:r>
              <a:rPr sz="2800" b="1" spc="-20" dirty="0">
                <a:solidFill>
                  <a:srgbClr val="CC3300"/>
                </a:solidFill>
                <a:latin typeface="Times New Roman"/>
                <a:cs typeface="Times New Roman"/>
              </a:rPr>
              <a:t>значимости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250" dirty="0">
              <a:latin typeface="Times New Roman"/>
              <a:cs typeface="Times New Roman"/>
            </a:endParaRPr>
          </a:p>
          <a:p>
            <a:pPr marL="546100" marR="1626235" indent="-228600">
              <a:lnSpc>
                <a:spcPct val="79800"/>
              </a:lnSpc>
              <a:buFont typeface="Arial"/>
              <a:buChar char="•"/>
              <a:tabLst>
                <a:tab pos="546100" algn="l"/>
              </a:tabLst>
            </a:pPr>
            <a:r>
              <a:rPr sz="2800" spc="-15" dirty="0">
                <a:latin typeface="Calibri"/>
                <a:cs typeface="Calibri"/>
              </a:rPr>
              <a:t>Каковы </a:t>
            </a:r>
            <a:r>
              <a:rPr sz="2800" spc="-10" dirty="0">
                <a:latin typeface="Calibri"/>
                <a:cs typeface="Calibri"/>
              </a:rPr>
              <a:t>пути, </a:t>
            </a:r>
            <a:r>
              <a:rPr sz="2800" spc="-5" dirty="0">
                <a:latin typeface="Calibri"/>
                <a:cs typeface="Calibri"/>
              </a:rPr>
              <a:t>способы </a:t>
            </a:r>
            <a:r>
              <a:rPr sz="2800" spc="-10" dirty="0">
                <a:latin typeface="Calibri"/>
                <a:cs typeface="Calibri"/>
              </a:rPr>
              <a:t>использования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результатов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исследования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практике?</a:t>
            </a:r>
            <a:endParaRPr sz="2800" dirty="0">
              <a:latin typeface="Calibri"/>
              <a:cs typeface="Calibri"/>
            </a:endParaRPr>
          </a:p>
          <a:p>
            <a:pPr marL="546100" marR="640715" indent="-228600">
              <a:lnSpc>
                <a:spcPts val="2690"/>
              </a:lnSpc>
              <a:spcBef>
                <a:spcPts val="980"/>
              </a:spcBef>
              <a:buFont typeface="Arial"/>
              <a:buChar char="•"/>
              <a:tabLst>
                <a:tab pos="546100" algn="l"/>
              </a:tabLst>
            </a:pPr>
            <a:r>
              <a:rPr sz="2800" spc="-120" dirty="0">
                <a:latin typeface="Calibri"/>
                <a:cs typeface="Calibri"/>
              </a:rPr>
              <a:t>Где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уже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используются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результаты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и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какова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их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эффективность?</a:t>
            </a:r>
            <a:endParaRPr sz="2800" dirty="0">
              <a:latin typeface="Calibri"/>
              <a:cs typeface="Calibri"/>
            </a:endParaRPr>
          </a:p>
          <a:p>
            <a:pPr marL="546100" marR="394335" indent="-228600">
              <a:lnSpc>
                <a:spcPct val="79900"/>
              </a:lnSpc>
              <a:spcBef>
                <a:spcPts val="1025"/>
              </a:spcBef>
              <a:buFont typeface="Arial"/>
              <a:buChar char="•"/>
              <a:tabLst>
                <a:tab pos="546100" algn="l"/>
              </a:tabLst>
            </a:pPr>
            <a:r>
              <a:rPr sz="2800" spc="-5" dirty="0">
                <a:latin typeface="Calibri"/>
                <a:cs typeface="Calibri"/>
              </a:rPr>
              <a:t>Какие</a:t>
            </a:r>
            <a:r>
              <a:rPr sz="2800" spc="-10" dirty="0">
                <a:latin typeface="Calibri"/>
                <a:cs typeface="Calibri"/>
              </a:rPr>
              <a:t> внедренческие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материалы (программы,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пособия,</a:t>
            </a:r>
            <a:r>
              <a:rPr sz="2800" spc="-20" dirty="0">
                <a:latin typeface="Calibri"/>
                <a:cs typeface="Calibri"/>
              </a:rPr>
              <a:t> методики,</a:t>
            </a:r>
            <a:r>
              <a:rPr sz="2800" spc="-10" dirty="0">
                <a:latin typeface="Calibri"/>
                <a:cs typeface="Calibri"/>
              </a:rPr>
              <a:t> рекомендации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и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т.д.)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уже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используются?</a:t>
            </a:r>
            <a:endParaRPr sz="2800" dirty="0">
              <a:latin typeface="Calibri"/>
              <a:cs typeface="Calibri"/>
            </a:endParaRPr>
          </a:p>
          <a:p>
            <a:pPr marL="546100" indent="-228600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546100" algn="l"/>
              </a:tabLst>
            </a:pPr>
            <a:r>
              <a:rPr sz="2800" spc="-120" dirty="0">
                <a:latin typeface="Calibri"/>
                <a:cs typeface="Calibri"/>
              </a:rPr>
              <a:t>Где</a:t>
            </a:r>
            <a:r>
              <a:rPr sz="2800" spc="-15" dirty="0">
                <a:latin typeface="Calibri"/>
                <a:cs typeface="Calibri"/>
              </a:rPr>
              <a:t> еще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могут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использоваться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результаты?</a:t>
            </a:r>
            <a:endParaRPr sz="2800" dirty="0">
              <a:latin typeface="Calibri"/>
              <a:cs typeface="Calibri"/>
            </a:endParaRPr>
          </a:p>
          <a:p>
            <a:pPr marL="546100" marR="384175" indent="-228600">
              <a:lnSpc>
                <a:spcPct val="80000"/>
              </a:lnSpc>
              <a:spcBef>
                <a:spcPts val="1000"/>
              </a:spcBef>
              <a:buFont typeface="Arial"/>
              <a:buChar char="•"/>
              <a:tabLst>
                <a:tab pos="546100" algn="l"/>
              </a:tabLst>
            </a:pPr>
            <a:r>
              <a:rPr sz="2800" spc="-20" dirty="0">
                <a:latin typeface="Calibri"/>
                <a:cs typeface="Calibri"/>
              </a:rPr>
              <a:t>Что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может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быть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предложено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для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совершенствования </a:t>
            </a:r>
            <a:r>
              <a:rPr sz="2800" spc="-10" dirty="0">
                <a:latin typeface="Calibri"/>
                <a:cs typeface="Calibri"/>
              </a:rPr>
              <a:t>управления, </a:t>
            </a:r>
            <a:r>
              <a:rPr sz="2800" spc="-5" dirty="0">
                <a:latin typeface="Calibri"/>
                <a:cs typeface="Calibri"/>
              </a:rPr>
              <a:t>организации,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содержания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образования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(рекомендации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предложения).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000" y="228600"/>
            <a:ext cx="44761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20" dirty="0">
                <a:latin typeface="Times New Roman"/>
                <a:cs typeface="Times New Roman"/>
              </a:rPr>
              <a:t>Структура</a:t>
            </a:r>
            <a:r>
              <a:rPr sz="4000" b="1" spc="-80" dirty="0">
                <a:latin typeface="Times New Roman"/>
                <a:cs typeface="Times New Roman"/>
              </a:rPr>
              <a:t> </a:t>
            </a:r>
            <a:r>
              <a:rPr sz="4000" b="1" spc="5" dirty="0">
                <a:latin typeface="Times New Roman"/>
                <a:cs typeface="Times New Roman"/>
              </a:rPr>
              <a:t>проекта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6800" y="1859279"/>
            <a:ext cx="7848600" cy="498854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dirty="0">
                <a:latin typeface="Calibri"/>
                <a:cs typeface="Calibri"/>
              </a:rPr>
              <a:t>1 </a:t>
            </a:r>
            <a:r>
              <a:rPr sz="2800" b="1" spc="-10" dirty="0">
                <a:latin typeface="Calibri"/>
                <a:cs typeface="Calibri"/>
              </a:rPr>
              <a:t>этап </a:t>
            </a:r>
            <a:r>
              <a:rPr sz="2800" b="1" dirty="0">
                <a:latin typeface="Calibri"/>
                <a:cs typeface="Calibri"/>
              </a:rPr>
              <a:t>- </a:t>
            </a:r>
            <a:r>
              <a:rPr sz="2800" b="1" spc="-15" dirty="0">
                <a:latin typeface="Calibri"/>
                <a:cs typeface="Calibri"/>
              </a:rPr>
              <a:t>констатирующий </a:t>
            </a:r>
            <a:r>
              <a:rPr sz="2800" spc="-10" dirty="0">
                <a:latin typeface="Calibri"/>
                <a:cs typeface="Calibri"/>
              </a:rPr>
              <a:t>(теоретический,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диагностический,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20" dirty="0" err="1">
                <a:latin typeface="Calibri"/>
                <a:cs typeface="Calibri"/>
              </a:rPr>
              <a:t>подготовительный</a:t>
            </a:r>
            <a:r>
              <a:rPr sz="2800" spc="-20" dirty="0" smtClean="0">
                <a:latin typeface="Calibri"/>
                <a:cs typeface="Calibri"/>
              </a:rPr>
              <a:t>);</a:t>
            </a:r>
            <a:endParaRPr lang="ru-RU" sz="2800" spc="-20" dirty="0" smtClean="0">
              <a:latin typeface="Calibri"/>
              <a:cs typeface="Calibri"/>
            </a:endParaRPr>
          </a:p>
          <a:p>
            <a:pPr marL="12700" marR="5080">
              <a:lnSpc>
                <a:spcPts val="3020"/>
              </a:lnSpc>
              <a:spcBef>
                <a:spcPts val="480"/>
              </a:spcBef>
              <a:tabLst>
                <a:tab pos="241300" algn="l"/>
              </a:tabLst>
            </a:pPr>
            <a:endParaRPr sz="2800" dirty="0">
              <a:latin typeface="Calibri"/>
              <a:cs typeface="Calibri"/>
            </a:endParaRPr>
          </a:p>
          <a:p>
            <a:pPr marL="241300" marR="40005" indent="-228600">
              <a:lnSpc>
                <a:spcPts val="302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dirty="0">
                <a:latin typeface="Calibri"/>
                <a:cs typeface="Calibri"/>
              </a:rPr>
              <a:t>2 </a:t>
            </a:r>
            <a:r>
              <a:rPr sz="2800" b="1" spc="-10" dirty="0">
                <a:latin typeface="Calibri"/>
                <a:cs typeface="Calibri"/>
              </a:rPr>
              <a:t>этап </a:t>
            </a:r>
            <a:r>
              <a:rPr sz="2800" b="1" dirty="0">
                <a:latin typeface="Calibri"/>
                <a:cs typeface="Calibri"/>
              </a:rPr>
              <a:t>- </a:t>
            </a:r>
            <a:r>
              <a:rPr sz="2800" b="1" spc="-10" dirty="0">
                <a:latin typeface="Calibri"/>
                <a:cs typeface="Calibri"/>
              </a:rPr>
              <a:t>формирующий </a:t>
            </a:r>
            <a:r>
              <a:rPr sz="2800" spc="-15" dirty="0">
                <a:latin typeface="Calibri"/>
                <a:cs typeface="Calibri"/>
              </a:rPr>
              <a:t>(деятельностный,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 err="1">
                <a:latin typeface="Calibri"/>
                <a:cs typeface="Calibri"/>
              </a:rPr>
              <a:t>практический</a:t>
            </a:r>
            <a:r>
              <a:rPr sz="2800" spc="-5" dirty="0" smtClean="0">
                <a:latin typeface="Calibri"/>
                <a:cs typeface="Calibri"/>
              </a:rPr>
              <a:t>);</a:t>
            </a:r>
            <a:endParaRPr lang="ru-RU" sz="2800" spc="-5" dirty="0" smtClean="0">
              <a:latin typeface="Calibri"/>
              <a:cs typeface="Calibri"/>
            </a:endParaRPr>
          </a:p>
          <a:p>
            <a:pPr marL="241300" marR="40005" indent="-228600">
              <a:lnSpc>
                <a:spcPts val="302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endParaRPr sz="2800" dirty="0">
              <a:latin typeface="Calibri"/>
              <a:cs typeface="Calibri"/>
            </a:endParaRPr>
          </a:p>
          <a:p>
            <a:pPr marL="241300" marR="527685" indent="-228600">
              <a:lnSpc>
                <a:spcPts val="303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  <a:tab pos="3736975" algn="l"/>
              </a:tabLst>
            </a:pPr>
            <a:r>
              <a:rPr sz="2800" b="1" dirty="0">
                <a:latin typeface="Calibri"/>
                <a:cs typeface="Calibri"/>
              </a:rPr>
              <a:t>3</a:t>
            </a:r>
            <a:r>
              <a:rPr sz="2800" b="1" spc="-10" dirty="0">
                <a:latin typeface="Calibri"/>
                <a:cs typeface="Calibri"/>
              </a:rPr>
              <a:t> этап</a:t>
            </a:r>
            <a:r>
              <a:rPr sz="2800" b="1" dirty="0">
                <a:latin typeface="Calibri"/>
                <a:cs typeface="Calibri"/>
              </a:rPr>
              <a:t> –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контрольный	</a:t>
            </a:r>
            <a:r>
              <a:rPr sz="2800" spc="-5" dirty="0">
                <a:latin typeface="Calibri"/>
                <a:cs typeface="Calibri"/>
              </a:rPr>
              <a:t>(оформление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и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представление </a:t>
            </a:r>
            <a:r>
              <a:rPr sz="2800" spc="-30" dirty="0">
                <a:latin typeface="Calibri"/>
                <a:cs typeface="Calibri"/>
              </a:rPr>
              <a:t>результатов)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4100" dirty="0">
              <a:latin typeface="Calibri"/>
              <a:cs typeface="Calibri"/>
            </a:endParaRPr>
          </a:p>
          <a:p>
            <a:pPr marL="241300" marR="21590" indent="-228600">
              <a:lnSpc>
                <a:spcPts val="302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Для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каждого</a:t>
            </a:r>
            <a:r>
              <a:rPr sz="2800" spc="-10" dirty="0">
                <a:latin typeface="Calibri"/>
                <a:cs typeface="Calibri"/>
              </a:rPr>
              <a:t> этапа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характерны </a:t>
            </a:r>
            <a:r>
              <a:rPr sz="2800" dirty="0">
                <a:latin typeface="Calibri"/>
                <a:cs typeface="Calibri"/>
              </a:rPr>
              <a:t>свои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виды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проектной</a:t>
            </a:r>
            <a:r>
              <a:rPr sz="2800" spc="-15" dirty="0">
                <a:latin typeface="Calibri"/>
                <a:cs typeface="Calibri"/>
              </a:rPr>
              <a:t> деятельности.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672643"/>
            <a:ext cx="8153400" cy="130420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42975" marR="5080" indent="-930910" algn="ctr">
              <a:lnSpc>
                <a:spcPct val="100200"/>
              </a:lnSpc>
              <a:spcBef>
                <a:spcPts val="90"/>
              </a:spcBef>
            </a:pPr>
            <a:r>
              <a:rPr sz="2800" spc="140" dirty="0">
                <a:solidFill>
                  <a:schemeClr val="tx1"/>
                </a:solidFill>
                <a:effectLst/>
              </a:rPr>
              <a:t>Результат</a:t>
            </a:r>
            <a:r>
              <a:rPr sz="2800" spc="-55" dirty="0">
                <a:solidFill>
                  <a:schemeClr val="tx1"/>
                </a:solidFill>
                <a:effectLst/>
              </a:rPr>
              <a:t> </a:t>
            </a:r>
            <a:r>
              <a:rPr sz="2800" spc="130" dirty="0" err="1">
                <a:solidFill>
                  <a:schemeClr val="tx1"/>
                </a:solidFill>
                <a:effectLst/>
              </a:rPr>
              <a:t>проектной</a:t>
            </a:r>
            <a:r>
              <a:rPr sz="2800" spc="130" dirty="0">
                <a:solidFill>
                  <a:schemeClr val="tx1"/>
                </a:solidFill>
                <a:effectLst/>
              </a:rPr>
              <a:t> </a:t>
            </a:r>
            <a:r>
              <a:rPr sz="2800" spc="-1165" dirty="0">
                <a:solidFill>
                  <a:schemeClr val="tx1"/>
                </a:solidFill>
                <a:effectLst/>
              </a:rPr>
              <a:t> </a:t>
            </a:r>
            <a:r>
              <a:rPr sz="2800" spc="150" dirty="0" err="1" smtClean="0">
                <a:solidFill>
                  <a:schemeClr val="tx1"/>
                </a:solidFill>
                <a:effectLst/>
              </a:rPr>
              <a:t>деятельности</a:t>
            </a:r>
            <a:r>
              <a:rPr lang="ru-RU" sz="2800" spc="150" dirty="0" smtClean="0">
                <a:solidFill>
                  <a:schemeClr val="tx1"/>
                </a:solidFill>
                <a:effectLst/>
              </a:rPr>
              <a:t> </a:t>
            </a:r>
            <a:br>
              <a:rPr lang="ru-RU" sz="2800" spc="150" dirty="0" smtClean="0">
                <a:solidFill>
                  <a:schemeClr val="tx1"/>
                </a:solidFill>
                <a:effectLst/>
              </a:rPr>
            </a:br>
            <a:r>
              <a:rPr lang="ru-RU" sz="2800" spc="150" dirty="0" smtClean="0">
                <a:solidFill>
                  <a:schemeClr val="tx1"/>
                </a:solidFill>
                <a:effectLst/>
              </a:rPr>
              <a:t>( обязательно присутствует мониторинг)</a:t>
            </a:r>
            <a:endParaRPr sz="2800" dirty="0">
              <a:solidFill>
                <a:schemeClr val="tx1"/>
              </a:solidFill>
              <a:effectLst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2438400"/>
            <a:ext cx="7882890" cy="413158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7729" y="454659"/>
            <a:ext cx="42170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170" dirty="0"/>
              <a:t>ЛИТЕРАТУРА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066800" y="1303020"/>
            <a:ext cx="7742555" cy="55297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1.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Неправильно</a:t>
            </a:r>
            <a:endParaRPr sz="2400" dirty="0">
              <a:latin typeface="Times New Roman"/>
              <a:cs typeface="Times New Roman"/>
            </a:endParaRPr>
          </a:p>
          <a:p>
            <a:pPr marL="13970">
              <a:lnSpc>
                <a:spcPts val="2445"/>
              </a:lnSpc>
              <a:spcBef>
                <a:spcPts val="140"/>
              </a:spcBef>
            </a:pPr>
            <a:r>
              <a:rPr sz="2400" spc="-5" dirty="0">
                <a:latin typeface="Times New Roman"/>
                <a:cs typeface="Times New Roman"/>
              </a:rPr>
              <a:t>«От</a:t>
            </a:r>
            <a:r>
              <a:rPr sz="2400" spc="3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рождения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до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школы.</a:t>
            </a:r>
            <a:r>
              <a:rPr sz="2400" spc="3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Программа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воспитания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обучения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</a:p>
          <a:p>
            <a:pPr marL="12700" marR="7620">
              <a:lnSpc>
                <a:spcPct val="70100"/>
              </a:lnSpc>
              <a:spcBef>
                <a:spcPts val="425"/>
              </a:spcBef>
              <a:tabLst>
                <a:tab pos="1203960" algn="l"/>
                <a:tab pos="2106295" algn="l"/>
                <a:tab pos="2727325" algn="l"/>
                <a:tab pos="4234815" algn="l"/>
                <a:tab pos="4954270" algn="l"/>
                <a:tab pos="6296660" algn="l"/>
                <a:tab pos="6965950" algn="l"/>
              </a:tabLst>
            </a:pPr>
            <a:r>
              <a:rPr sz="2400" spc="-5" dirty="0">
                <a:latin typeface="Times New Roman"/>
                <a:cs typeface="Times New Roman"/>
              </a:rPr>
              <a:t>д</a:t>
            </a:r>
            <a:r>
              <a:rPr sz="2400" dirty="0">
                <a:latin typeface="Times New Roman"/>
                <a:cs typeface="Times New Roman"/>
              </a:rPr>
              <a:t>е</a:t>
            </a:r>
            <a:r>
              <a:rPr sz="2400" spc="5" dirty="0">
                <a:latin typeface="Times New Roman"/>
                <a:cs typeface="Times New Roman"/>
              </a:rPr>
              <a:t>т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-130" dirty="0">
                <a:latin typeface="Times New Roman"/>
                <a:cs typeface="Times New Roman"/>
              </a:rPr>
              <a:t>к</a:t>
            </a:r>
            <a:r>
              <a:rPr sz="2400" spc="-55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м	</a:t>
            </a:r>
            <a:r>
              <a:rPr sz="2400" spc="30" dirty="0">
                <a:latin typeface="Times New Roman"/>
                <a:cs typeface="Times New Roman"/>
              </a:rPr>
              <a:t>с</a:t>
            </a:r>
            <a:r>
              <a:rPr sz="2400" spc="-5" dirty="0">
                <a:latin typeface="Times New Roman"/>
                <a:cs typeface="Times New Roman"/>
              </a:rPr>
              <a:t>а</a:t>
            </a:r>
            <a:r>
              <a:rPr sz="2400" spc="5" dirty="0">
                <a:latin typeface="Times New Roman"/>
                <a:cs typeface="Times New Roman"/>
              </a:rPr>
              <a:t>д</a:t>
            </a:r>
            <a:r>
              <a:rPr sz="2400" spc="45" dirty="0">
                <a:latin typeface="Times New Roman"/>
                <a:cs typeface="Times New Roman"/>
              </a:rPr>
              <a:t>у</a:t>
            </a:r>
            <a:r>
              <a:rPr sz="2400" dirty="0">
                <a:latin typeface="Times New Roman"/>
                <a:cs typeface="Times New Roman"/>
              </a:rPr>
              <a:t>»	</a:t>
            </a:r>
            <a:r>
              <a:rPr sz="2400" spc="-10" dirty="0">
                <a:latin typeface="Times New Roman"/>
                <a:cs typeface="Times New Roman"/>
              </a:rPr>
              <a:t>п</a:t>
            </a:r>
            <a:r>
              <a:rPr sz="2400" spc="-70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д	</a:t>
            </a:r>
            <a:r>
              <a:rPr sz="2400" spc="5" dirty="0">
                <a:latin typeface="Times New Roman"/>
                <a:cs typeface="Times New Roman"/>
              </a:rPr>
              <a:t>р</a:t>
            </a:r>
            <a:r>
              <a:rPr sz="2400" spc="-40" dirty="0">
                <a:latin typeface="Times New Roman"/>
                <a:cs typeface="Times New Roman"/>
              </a:rPr>
              <a:t>е</a:t>
            </a:r>
            <a:r>
              <a:rPr sz="2400" spc="-5" dirty="0">
                <a:latin typeface="Times New Roman"/>
                <a:cs typeface="Times New Roman"/>
              </a:rPr>
              <a:t>д</a:t>
            </a:r>
            <a:r>
              <a:rPr sz="2400" dirty="0">
                <a:latin typeface="Times New Roman"/>
                <a:cs typeface="Times New Roman"/>
              </a:rPr>
              <a:t>а</a:t>
            </a:r>
            <a:r>
              <a:rPr sz="2400" spc="-10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ц</a:t>
            </a:r>
            <a:r>
              <a:rPr sz="2400" spc="-10" dirty="0">
                <a:latin typeface="Times New Roman"/>
                <a:cs typeface="Times New Roman"/>
              </a:rPr>
              <a:t>и</a:t>
            </a:r>
            <a:r>
              <a:rPr sz="2400" dirty="0">
                <a:latin typeface="Times New Roman"/>
                <a:cs typeface="Times New Roman"/>
              </a:rPr>
              <a:t>ей	</a:t>
            </a:r>
            <a:r>
              <a:rPr sz="2400" spc="-5" dirty="0">
                <a:latin typeface="Times New Roman"/>
                <a:cs typeface="Times New Roman"/>
              </a:rPr>
              <a:t>Н</a:t>
            </a:r>
            <a:r>
              <a:rPr sz="2400" dirty="0">
                <a:latin typeface="Times New Roman"/>
                <a:cs typeface="Times New Roman"/>
              </a:rPr>
              <a:t>.Е.	</a:t>
            </a:r>
            <a:r>
              <a:rPr sz="2400" spc="-15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ера</a:t>
            </a:r>
            <a:r>
              <a:rPr sz="2400" spc="-55" dirty="0">
                <a:latin typeface="Times New Roman"/>
                <a:cs typeface="Times New Roman"/>
              </a:rPr>
              <a:t>к</a:t>
            </a:r>
            <a:r>
              <a:rPr sz="2400" spc="-5" dirty="0">
                <a:latin typeface="Times New Roman"/>
                <a:cs typeface="Times New Roman"/>
              </a:rPr>
              <a:t>сы</a:t>
            </a:r>
            <a:r>
              <a:rPr sz="2400" dirty="0">
                <a:latin typeface="Times New Roman"/>
                <a:cs typeface="Times New Roman"/>
              </a:rPr>
              <a:t>,	</a:t>
            </a:r>
            <a:r>
              <a:rPr sz="2400" spc="-250" dirty="0">
                <a:latin typeface="Times New Roman"/>
                <a:cs typeface="Times New Roman"/>
              </a:rPr>
              <a:t>Т</a:t>
            </a:r>
            <a:r>
              <a:rPr sz="2400" spc="-10" dirty="0">
                <a:latin typeface="Times New Roman"/>
                <a:cs typeface="Times New Roman"/>
              </a:rPr>
              <a:t>.</a:t>
            </a:r>
            <a:r>
              <a:rPr sz="2400" spc="-5" dirty="0">
                <a:latin typeface="Times New Roman"/>
                <a:cs typeface="Times New Roman"/>
              </a:rPr>
              <a:t>С</a:t>
            </a:r>
            <a:r>
              <a:rPr sz="2400" dirty="0">
                <a:latin typeface="Times New Roman"/>
                <a:cs typeface="Times New Roman"/>
              </a:rPr>
              <a:t>.	</a:t>
            </a:r>
            <a:r>
              <a:rPr sz="2400" spc="-120" dirty="0">
                <a:latin typeface="Times New Roman"/>
                <a:cs typeface="Times New Roman"/>
              </a:rPr>
              <a:t>К</a:t>
            </a:r>
            <a:r>
              <a:rPr sz="2400" spc="-55" dirty="0">
                <a:latin typeface="Times New Roman"/>
                <a:cs typeface="Times New Roman"/>
              </a:rPr>
              <a:t>о</a:t>
            </a:r>
            <a:r>
              <a:rPr sz="2400" spc="-20" dirty="0">
                <a:latin typeface="Times New Roman"/>
                <a:cs typeface="Times New Roman"/>
              </a:rPr>
              <a:t>м</a:t>
            </a:r>
            <a:r>
              <a:rPr sz="2400" dirty="0">
                <a:latin typeface="Times New Roman"/>
                <a:cs typeface="Times New Roman"/>
              </a:rPr>
              <a:t>аро</a:t>
            </a:r>
            <a:r>
              <a:rPr sz="2400" spc="-35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ой.  </a:t>
            </a:r>
            <a:r>
              <a:rPr sz="2400" spc="-5" dirty="0">
                <a:latin typeface="Times New Roman"/>
                <a:cs typeface="Times New Roman"/>
              </a:rPr>
              <a:t>М.А. </a:t>
            </a:r>
            <a:r>
              <a:rPr sz="2400" spc="-10" dirty="0">
                <a:latin typeface="Times New Roman"/>
                <a:cs typeface="Times New Roman"/>
              </a:rPr>
              <a:t>Васильевой,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Москва,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2012г.</a:t>
            </a:r>
            <a:endParaRPr sz="2400" dirty="0">
              <a:latin typeface="Times New Roman"/>
              <a:cs typeface="Times New Roman"/>
            </a:endParaRPr>
          </a:p>
          <a:p>
            <a:pPr marL="13970">
              <a:lnSpc>
                <a:spcPct val="100000"/>
              </a:lnSpc>
              <a:spcBef>
                <a:spcPts val="130"/>
              </a:spcBef>
            </a:pPr>
            <a:r>
              <a:rPr sz="2400" spc="-5" dirty="0">
                <a:latin typeface="Times New Roman"/>
                <a:cs typeface="Times New Roman"/>
              </a:rPr>
              <a:t>Правильно</a:t>
            </a:r>
            <a:endParaRPr sz="2400" dirty="0">
              <a:latin typeface="Times New Roman"/>
              <a:cs typeface="Times New Roman"/>
            </a:endParaRPr>
          </a:p>
          <a:p>
            <a:pPr marL="298450" indent="-285750">
              <a:lnSpc>
                <a:spcPts val="2450"/>
              </a:lnSpc>
              <a:spcBef>
                <a:spcPts val="140"/>
              </a:spcBef>
              <a:buFont typeface="Gill Sans MT"/>
              <a:buChar char="•"/>
              <a:tabLst>
                <a:tab pos="298450" algn="l"/>
              </a:tabLst>
            </a:pPr>
            <a:r>
              <a:rPr sz="2400" spc="-5" dirty="0">
                <a:latin typeface="Times New Roman"/>
                <a:cs typeface="Times New Roman"/>
              </a:rPr>
              <a:t>От</a:t>
            </a:r>
            <a:r>
              <a:rPr sz="2400" spc="204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рождения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до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школы.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Программа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воспитания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2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обучения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</a:p>
          <a:p>
            <a:pPr marL="12700" marR="6985">
              <a:lnSpc>
                <a:spcPct val="69800"/>
              </a:lnSpc>
              <a:spcBef>
                <a:spcPts val="440"/>
              </a:spcBef>
              <a:tabLst>
                <a:tab pos="1193800" algn="l"/>
                <a:tab pos="1925320" algn="l"/>
                <a:tab pos="2160905" algn="l"/>
                <a:tab pos="2772410" algn="l"/>
                <a:tab pos="4268470" algn="l"/>
                <a:tab pos="4977130" algn="l"/>
                <a:tab pos="6307455" algn="l"/>
                <a:tab pos="6966584" algn="l"/>
              </a:tabLst>
            </a:pPr>
            <a:r>
              <a:rPr sz="2400" spc="-5" dirty="0">
                <a:latin typeface="Times New Roman"/>
                <a:cs typeface="Times New Roman"/>
              </a:rPr>
              <a:t>д</a:t>
            </a:r>
            <a:r>
              <a:rPr sz="2400" dirty="0">
                <a:latin typeface="Times New Roman"/>
                <a:cs typeface="Times New Roman"/>
              </a:rPr>
              <a:t>е</a:t>
            </a:r>
            <a:r>
              <a:rPr sz="2400" spc="5" dirty="0">
                <a:latin typeface="Times New Roman"/>
                <a:cs typeface="Times New Roman"/>
              </a:rPr>
              <a:t>т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-130" dirty="0">
                <a:latin typeface="Times New Roman"/>
                <a:cs typeface="Times New Roman"/>
              </a:rPr>
              <a:t>к</a:t>
            </a:r>
            <a:r>
              <a:rPr sz="2400" spc="-55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м	</a:t>
            </a:r>
            <a:r>
              <a:rPr sz="2400" spc="20" dirty="0">
                <a:latin typeface="Times New Roman"/>
                <a:cs typeface="Times New Roman"/>
              </a:rPr>
              <a:t>с</a:t>
            </a:r>
            <a:r>
              <a:rPr sz="2400" dirty="0">
                <a:latin typeface="Times New Roman"/>
                <a:cs typeface="Times New Roman"/>
              </a:rPr>
              <a:t>а</a:t>
            </a:r>
            <a:r>
              <a:rPr sz="2400" spc="-5" dirty="0">
                <a:latin typeface="Times New Roman"/>
                <a:cs typeface="Times New Roman"/>
              </a:rPr>
              <a:t>д</a:t>
            </a:r>
            <a:r>
              <a:rPr sz="2400" dirty="0">
                <a:latin typeface="Times New Roman"/>
                <a:cs typeface="Times New Roman"/>
              </a:rPr>
              <a:t>у	/	</a:t>
            </a:r>
            <a:r>
              <a:rPr sz="2400" spc="-10" dirty="0">
                <a:latin typeface="Times New Roman"/>
                <a:cs typeface="Times New Roman"/>
              </a:rPr>
              <a:t>п</a:t>
            </a:r>
            <a:r>
              <a:rPr sz="2400" spc="-70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д	р</a:t>
            </a:r>
            <a:r>
              <a:rPr sz="2400" spc="-35" dirty="0">
                <a:latin typeface="Times New Roman"/>
                <a:cs typeface="Times New Roman"/>
              </a:rPr>
              <a:t>е</a:t>
            </a:r>
            <a:r>
              <a:rPr sz="2400" spc="-5" dirty="0">
                <a:latin typeface="Times New Roman"/>
                <a:cs typeface="Times New Roman"/>
              </a:rPr>
              <a:t>д</a:t>
            </a:r>
            <a:r>
              <a:rPr sz="2400" dirty="0">
                <a:latin typeface="Times New Roman"/>
                <a:cs typeface="Times New Roman"/>
              </a:rPr>
              <a:t>а</a:t>
            </a:r>
            <a:r>
              <a:rPr sz="2400" spc="-10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ц</a:t>
            </a:r>
            <a:r>
              <a:rPr sz="2400" spc="-10" dirty="0">
                <a:latin typeface="Times New Roman"/>
                <a:cs typeface="Times New Roman"/>
              </a:rPr>
              <a:t>и</a:t>
            </a:r>
            <a:r>
              <a:rPr sz="2400" dirty="0">
                <a:latin typeface="Times New Roman"/>
                <a:cs typeface="Times New Roman"/>
              </a:rPr>
              <a:t>ей	</a:t>
            </a:r>
            <a:r>
              <a:rPr sz="2400" spc="-5" dirty="0">
                <a:latin typeface="Times New Roman"/>
                <a:cs typeface="Times New Roman"/>
              </a:rPr>
              <a:t>Н</a:t>
            </a:r>
            <a:r>
              <a:rPr sz="2400" dirty="0">
                <a:latin typeface="Times New Roman"/>
                <a:cs typeface="Times New Roman"/>
              </a:rPr>
              <a:t>.</a:t>
            </a:r>
            <a:r>
              <a:rPr sz="2400" spc="-5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.	</a:t>
            </a:r>
            <a:r>
              <a:rPr sz="2400" spc="-15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ера</a:t>
            </a:r>
            <a:r>
              <a:rPr sz="2400" spc="-70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-5" dirty="0">
                <a:latin typeface="Times New Roman"/>
                <a:cs typeface="Times New Roman"/>
              </a:rPr>
              <a:t>ы</a:t>
            </a:r>
            <a:r>
              <a:rPr sz="2400" dirty="0">
                <a:latin typeface="Times New Roman"/>
                <a:cs typeface="Times New Roman"/>
              </a:rPr>
              <a:t>,	</a:t>
            </a:r>
            <a:r>
              <a:rPr sz="2400" spc="-260" dirty="0">
                <a:latin typeface="Times New Roman"/>
                <a:cs typeface="Times New Roman"/>
              </a:rPr>
              <a:t>Т</a:t>
            </a:r>
            <a:r>
              <a:rPr sz="2400" dirty="0">
                <a:latin typeface="Times New Roman"/>
                <a:cs typeface="Times New Roman"/>
              </a:rPr>
              <a:t>.С.	</a:t>
            </a:r>
            <a:r>
              <a:rPr sz="2400" spc="-120" dirty="0">
                <a:latin typeface="Times New Roman"/>
                <a:cs typeface="Times New Roman"/>
              </a:rPr>
              <a:t>К</a:t>
            </a:r>
            <a:r>
              <a:rPr sz="2400" spc="-55" dirty="0">
                <a:latin typeface="Times New Roman"/>
                <a:cs typeface="Times New Roman"/>
              </a:rPr>
              <a:t>о</a:t>
            </a:r>
            <a:r>
              <a:rPr sz="2400" spc="-20" dirty="0">
                <a:latin typeface="Times New Roman"/>
                <a:cs typeface="Times New Roman"/>
              </a:rPr>
              <a:t>м</a:t>
            </a:r>
            <a:r>
              <a:rPr sz="2400" dirty="0">
                <a:latin typeface="Times New Roman"/>
                <a:cs typeface="Times New Roman"/>
              </a:rPr>
              <a:t>аро</a:t>
            </a:r>
            <a:r>
              <a:rPr sz="2400" spc="-35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ой.  </a:t>
            </a:r>
            <a:r>
              <a:rPr sz="2400" spc="-5" dirty="0">
                <a:latin typeface="Times New Roman"/>
                <a:cs typeface="Times New Roman"/>
              </a:rPr>
              <a:t>М.А. </a:t>
            </a:r>
            <a:r>
              <a:rPr sz="2400" spc="-10" dirty="0">
                <a:latin typeface="Times New Roman"/>
                <a:cs typeface="Times New Roman"/>
              </a:rPr>
              <a:t>Васильевой.</a:t>
            </a:r>
            <a:r>
              <a:rPr sz="2400" dirty="0">
                <a:latin typeface="Times New Roman"/>
                <a:cs typeface="Times New Roman"/>
              </a:rPr>
              <a:t> – М.: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EC7C30"/>
                </a:solidFill>
                <a:latin typeface="Times New Roman"/>
                <a:cs typeface="Times New Roman"/>
              </a:rPr>
              <a:t>издательство?,</a:t>
            </a:r>
            <a:r>
              <a:rPr sz="2400" b="1" spc="10" dirty="0">
                <a:solidFill>
                  <a:srgbClr val="EC7C3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2012. -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EC7C30"/>
                </a:solidFill>
                <a:latin typeface="Times New Roman"/>
                <a:cs typeface="Times New Roman"/>
              </a:rPr>
              <a:t>? </a:t>
            </a:r>
            <a:r>
              <a:rPr sz="2400" dirty="0">
                <a:latin typeface="Times New Roman"/>
                <a:cs typeface="Times New Roman"/>
              </a:rPr>
              <a:t>с.</a:t>
            </a:r>
          </a:p>
          <a:p>
            <a:pPr marL="13970">
              <a:lnSpc>
                <a:spcPct val="100000"/>
              </a:lnSpc>
              <a:spcBef>
                <a:spcPts val="140"/>
              </a:spcBef>
            </a:pPr>
            <a:r>
              <a:rPr sz="2400" dirty="0">
                <a:latin typeface="Times New Roman"/>
                <a:cs typeface="Times New Roman"/>
              </a:rPr>
              <a:t>2.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Неправильно</a:t>
            </a:r>
            <a:endParaRPr sz="2400" dirty="0">
              <a:latin typeface="Times New Roman"/>
              <a:cs typeface="Times New Roman"/>
            </a:endParaRPr>
          </a:p>
          <a:p>
            <a:pPr marL="13970" marR="345440">
              <a:lnSpc>
                <a:spcPts val="3020"/>
              </a:lnSpc>
              <a:spcBef>
                <a:spcPts val="115"/>
              </a:spcBef>
            </a:pPr>
            <a:r>
              <a:rPr sz="2400" spc="-25" dirty="0">
                <a:latin typeface="Times New Roman"/>
                <a:cs typeface="Times New Roman"/>
              </a:rPr>
              <a:t>«Мультфильмы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30" dirty="0">
                <a:latin typeface="Times New Roman"/>
                <a:cs typeface="Times New Roman"/>
              </a:rPr>
              <a:t>детском</a:t>
            </a:r>
            <a:r>
              <a:rPr sz="2400" spc="10" dirty="0">
                <a:latin typeface="Times New Roman"/>
                <a:cs typeface="Times New Roman"/>
              </a:rPr>
              <a:t> саду»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А.А.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Гуськова,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Москва,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2010г.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Правильно</a:t>
            </a:r>
            <a:endParaRPr sz="2400" dirty="0">
              <a:latin typeface="Times New Roman"/>
              <a:cs typeface="Times New Roman"/>
            </a:endParaRPr>
          </a:p>
          <a:p>
            <a:pPr marL="485140" indent="-472440">
              <a:lnSpc>
                <a:spcPts val="2445"/>
              </a:lnSpc>
              <a:spcBef>
                <a:spcPts val="15"/>
              </a:spcBef>
              <a:buFont typeface="Gill Sans MT"/>
              <a:buChar char="•"/>
              <a:tabLst>
                <a:tab pos="484505" algn="l"/>
                <a:tab pos="485140" algn="l"/>
                <a:tab pos="1925320" algn="l"/>
                <a:tab pos="2809240" algn="l"/>
                <a:tab pos="4965065" algn="l"/>
                <a:tab pos="5398770" algn="l"/>
                <a:tab pos="6722745" algn="l"/>
                <a:tab pos="7639684" algn="l"/>
                <a:tab pos="8032750" algn="l"/>
              </a:tabLst>
            </a:pPr>
            <a:r>
              <a:rPr sz="2400" spc="-90" dirty="0">
                <a:latin typeface="Times New Roman"/>
                <a:cs typeface="Times New Roman"/>
              </a:rPr>
              <a:t>Г</a:t>
            </a:r>
            <a:r>
              <a:rPr sz="2400" dirty="0">
                <a:latin typeface="Times New Roman"/>
                <a:cs typeface="Times New Roman"/>
              </a:rPr>
              <a:t>ус</a:t>
            </a:r>
            <a:r>
              <a:rPr sz="2400" spc="-5" dirty="0">
                <a:latin typeface="Times New Roman"/>
                <a:cs typeface="Times New Roman"/>
              </a:rPr>
              <a:t>ь</a:t>
            </a:r>
            <a:r>
              <a:rPr sz="2400" spc="-140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о</a:t>
            </a:r>
            <a:r>
              <a:rPr sz="2400" spc="-45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а	</a:t>
            </a:r>
            <a:r>
              <a:rPr sz="2400" spc="-5" dirty="0">
                <a:latin typeface="Times New Roman"/>
                <a:cs typeface="Times New Roman"/>
              </a:rPr>
              <a:t>А</a:t>
            </a:r>
            <a:r>
              <a:rPr sz="2400" dirty="0">
                <a:latin typeface="Times New Roman"/>
                <a:cs typeface="Times New Roman"/>
              </a:rPr>
              <a:t>.</a:t>
            </a:r>
            <a:r>
              <a:rPr sz="2400" spc="-5" dirty="0">
                <a:latin typeface="Times New Roman"/>
                <a:cs typeface="Times New Roman"/>
              </a:rPr>
              <a:t>А</a:t>
            </a:r>
            <a:r>
              <a:rPr sz="2400" dirty="0">
                <a:latin typeface="Times New Roman"/>
                <a:cs typeface="Times New Roman"/>
              </a:rPr>
              <a:t>.	</a:t>
            </a:r>
            <a:r>
              <a:rPr sz="2400" spc="-65" dirty="0">
                <a:latin typeface="Times New Roman"/>
                <a:cs typeface="Times New Roman"/>
              </a:rPr>
              <a:t>М</a:t>
            </a:r>
            <a:r>
              <a:rPr sz="2400" spc="-105" dirty="0">
                <a:latin typeface="Times New Roman"/>
                <a:cs typeface="Times New Roman"/>
              </a:rPr>
              <a:t>у</a:t>
            </a:r>
            <a:r>
              <a:rPr sz="2400" spc="-5" dirty="0">
                <a:latin typeface="Times New Roman"/>
                <a:cs typeface="Times New Roman"/>
              </a:rPr>
              <a:t>л</a:t>
            </a:r>
            <a:r>
              <a:rPr sz="2400" spc="-105" dirty="0">
                <a:latin typeface="Times New Roman"/>
                <a:cs typeface="Times New Roman"/>
              </a:rPr>
              <a:t>ь</a:t>
            </a:r>
            <a:r>
              <a:rPr sz="2400" dirty="0">
                <a:latin typeface="Times New Roman"/>
                <a:cs typeface="Times New Roman"/>
              </a:rPr>
              <a:t>тф</a:t>
            </a:r>
            <a:r>
              <a:rPr sz="2400" spc="-10" dirty="0">
                <a:latin typeface="Times New Roman"/>
                <a:cs typeface="Times New Roman"/>
              </a:rPr>
              <a:t>и</a:t>
            </a:r>
            <a:r>
              <a:rPr sz="2400" spc="-5" dirty="0">
                <a:latin typeface="Times New Roman"/>
                <a:cs typeface="Times New Roman"/>
              </a:rPr>
              <a:t>ль</a:t>
            </a:r>
            <a:r>
              <a:rPr sz="2400" spc="10" dirty="0">
                <a:latin typeface="Times New Roman"/>
                <a:cs typeface="Times New Roman"/>
              </a:rPr>
              <a:t>м</a:t>
            </a:r>
            <a:r>
              <a:rPr sz="2400" dirty="0">
                <a:latin typeface="Times New Roman"/>
                <a:cs typeface="Times New Roman"/>
              </a:rPr>
              <a:t>ы	в	</a:t>
            </a:r>
            <a:r>
              <a:rPr sz="2400" spc="5" dirty="0">
                <a:latin typeface="Times New Roman"/>
                <a:cs typeface="Times New Roman"/>
              </a:rPr>
              <a:t>д</a:t>
            </a:r>
            <a:r>
              <a:rPr sz="2400" dirty="0">
                <a:latin typeface="Times New Roman"/>
                <a:cs typeface="Times New Roman"/>
              </a:rPr>
              <a:t>е</a:t>
            </a:r>
            <a:r>
              <a:rPr sz="2400" spc="15" dirty="0">
                <a:latin typeface="Times New Roman"/>
                <a:cs typeface="Times New Roman"/>
              </a:rPr>
              <a:t>т</a:t>
            </a:r>
            <a:r>
              <a:rPr sz="2400" spc="-5" dirty="0">
                <a:latin typeface="Times New Roman"/>
                <a:cs typeface="Times New Roman"/>
              </a:rPr>
              <a:t>с</a:t>
            </a:r>
            <a:r>
              <a:rPr sz="2400" spc="-130" dirty="0">
                <a:latin typeface="Times New Roman"/>
                <a:cs typeface="Times New Roman"/>
              </a:rPr>
              <a:t>к</a:t>
            </a:r>
            <a:r>
              <a:rPr sz="2400" spc="-55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м	</a:t>
            </a:r>
            <a:r>
              <a:rPr sz="2400" spc="20" dirty="0">
                <a:latin typeface="Times New Roman"/>
                <a:cs typeface="Times New Roman"/>
              </a:rPr>
              <a:t>с</a:t>
            </a:r>
            <a:r>
              <a:rPr sz="2400" dirty="0">
                <a:latin typeface="Times New Roman"/>
                <a:cs typeface="Times New Roman"/>
              </a:rPr>
              <a:t>а</a:t>
            </a:r>
            <a:r>
              <a:rPr sz="2400" spc="-5" dirty="0">
                <a:latin typeface="Times New Roman"/>
                <a:cs typeface="Times New Roman"/>
              </a:rPr>
              <a:t>д</a:t>
            </a:r>
            <a:r>
              <a:rPr sz="2400" spc="-254" dirty="0">
                <a:latin typeface="Times New Roman"/>
                <a:cs typeface="Times New Roman"/>
              </a:rPr>
              <a:t>у</a:t>
            </a:r>
            <a:r>
              <a:rPr sz="2400" dirty="0">
                <a:latin typeface="Times New Roman"/>
                <a:cs typeface="Times New Roman"/>
              </a:rPr>
              <a:t>.	-	М.:</a:t>
            </a:r>
          </a:p>
          <a:p>
            <a:pPr marL="12700">
              <a:lnSpc>
                <a:spcPts val="2445"/>
              </a:lnSpc>
            </a:pPr>
            <a:r>
              <a:rPr sz="2400" b="1" spc="-15" dirty="0">
                <a:solidFill>
                  <a:srgbClr val="EC7C30"/>
                </a:solidFill>
                <a:latin typeface="Times New Roman"/>
                <a:cs typeface="Times New Roman"/>
              </a:rPr>
              <a:t>издательство?,</a:t>
            </a:r>
            <a:r>
              <a:rPr sz="2400" b="1" spc="-10" dirty="0">
                <a:solidFill>
                  <a:srgbClr val="EC7C3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2010.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EC7C30"/>
                </a:solidFill>
                <a:latin typeface="Times New Roman"/>
                <a:cs typeface="Times New Roman"/>
              </a:rPr>
              <a:t>?</a:t>
            </a:r>
            <a:r>
              <a:rPr sz="2400" b="1" spc="-15" dirty="0">
                <a:solidFill>
                  <a:srgbClr val="EC7C3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1599" y="2819400"/>
            <a:ext cx="6976109" cy="328295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0665" marR="508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Публикации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тезисов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доклада,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статьи,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 err="1">
                <a:latin typeface="Calibri"/>
                <a:cs typeface="Calibri"/>
              </a:rPr>
              <a:t>методических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 err="1" smtClean="0">
                <a:latin typeface="Calibri"/>
                <a:cs typeface="Calibri"/>
              </a:rPr>
              <a:t>рекомендаций</a:t>
            </a:r>
            <a:r>
              <a:rPr lang="ru-RU" sz="2800" spc="-10" dirty="0" smtClean="0">
                <a:latin typeface="Calibri"/>
                <a:cs typeface="Calibri"/>
              </a:rPr>
              <a:t>, программ и т.д.</a:t>
            </a:r>
            <a:endParaRPr sz="2800" dirty="0">
              <a:latin typeface="Calibri"/>
              <a:cs typeface="Calibri"/>
            </a:endParaRPr>
          </a:p>
          <a:p>
            <a:pPr marL="240665" marR="473075" indent="-228600">
              <a:lnSpc>
                <a:spcPct val="90000"/>
              </a:lnSpc>
              <a:spcBef>
                <a:spcPts val="9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Трансляция </a:t>
            </a:r>
            <a:r>
              <a:rPr sz="2800" dirty="0">
                <a:latin typeface="Calibri"/>
                <a:cs typeface="Calibri"/>
              </a:rPr>
              <a:t>в </a:t>
            </a:r>
            <a:r>
              <a:rPr sz="2800" spc="-5" dirty="0">
                <a:latin typeface="Calibri"/>
                <a:cs typeface="Calibri"/>
              </a:rPr>
              <a:t>форме </a:t>
            </a:r>
            <a:r>
              <a:rPr sz="2800" spc="-10" dirty="0">
                <a:latin typeface="Calibri"/>
                <a:cs typeface="Calibri"/>
              </a:rPr>
              <a:t>мастер </a:t>
            </a:r>
            <a:r>
              <a:rPr sz="2800" dirty="0">
                <a:latin typeface="Calibri"/>
                <a:cs typeface="Calibri"/>
              </a:rPr>
              <a:t>– </a:t>
            </a:r>
            <a:r>
              <a:rPr sz="2800" spc="-5" dirty="0">
                <a:latin typeface="Calibri"/>
                <a:cs typeface="Calibri"/>
              </a:rPr>
              <a:t>класса, </a:t>
            </a:r>
            <a:r>
              <a:rPr sz="2800" spc="-15" dirty="0">
                <a:latin typeface="Calibri"/>
                <a:cs typeface="Calibri"/>
              </a:rPr>
              <a:t>авторского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семинара</a:t>
            </a:r>
            <a:r>
              <a:rPr sz="2800" spc="-5" dirty="0">
                <a:latin typeface="Calibri"/>
                <a:cs typeface="Calibri"/>
              </a:rPr>
              <a:t> (вебинара), выступление</a:t>
            </a:r>
            <a:r>
              <a:rPr sz="2800" dirty="0">
                <a:latin typeface="Calibri"/>
                <a:cs typeface="Calibri"/>
              </a:rPr>
              <a:t> на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педагогическом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(методическом)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совете </a:t>
            </a:r>
            <a:r>
              <a:rPr sz="2800" spc="-5" dirty="0">
                <a:latin typeface="Calibri"/>
                <a:cs typeface="Calibri"/>
              </a:rPr>
              <a:t>или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конференции.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0199" y="799518"/>
            <a:ext cx="7239001" cy="15251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400"/>
              </a:lnSpc>
              <a:spcBef>
                <a:spcPts val="100"/>
              </a:spcBef>
            </a:pPr>
            <a:r>
              <a:rPr lang="ru-RU" sz="2800" b="1" spc="-5" dirty="0" smtClean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Приложение:</a:t>
            </a:r>
            <a:br>
              <a:rPr lang="ru-RU" sz="2800" b="1" spc="-5" dirty="0" smtClean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</a:br>
            <a:r>
              <a:rPr sz="2800" b="1" spc="-5" dirty="0" err="1" smtClean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Представление</a:t>
            </a:r>
            <a:r>
              <a:rPr sz="2800" b="1" dirty="0" smtClean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800" b="1" spc="-45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результатов </a:t>
            </a:r>
            <a:r>
              <a:rPr sz="2800" b="1" spc="-40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педагогического</a:t>
            </a:r>
            <a:r>
              <a:rPr sz="2800" b="1" spc="25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проектирования</a:t>
            </a:r>
            <a:endParaRPr sz="2800" dirty="0">
              <a:solidFill>
                <a:schemeClr val="tx1"/>
              </a:solidFill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73430" y="337646"/>
            <a:ext cx="7592695" cy="12130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41475" marR="5080" indent="-1629410">
              <a:lnSpc>
                <a:spcPct val="148200"/>
              </a:lnSpc>
              <a:spcBef>
                <a:spcPts val="100"/>
              </a:spcBef>
            </a:pPr>
            <a:r>
              <a:rPr sz="2800" b="1" spc="-15" dirty="0">
                <a:solidFill>
                  <a:schemeClr val="tx1"/>
                </a:solidFill>
                <a:latin typeface="Times New Roman"/>
                <a:cs typeface="Times New Roman"/>
              </a:rPr>
              <a:t>Содержание</a:t>
            </a:r>
            <a:r>
              <a:rPr sz="2800" b="1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деятельности </a:t>
            </a:r>
            <a:r>
              <a:rPr sz="2800" b="1" spc="-5" dirty="0">
                <a:solidFill>
                  <a:schemeClr val="tx1"/>
                </a:solidFill>
                <a:latin typeface="Times New Roman"/>
                <a:cs typeface="Times New Roman"/>
              </a:rPr>
              <a:t>на</a:t>
            </a:r>
            <a:r>
              <a:rPr sz="2800" b="1" spc="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chemeClr val="tx1"/>
                </a:solidFill>
                <a:latin typeface="Times New Roman"/>
                <a:cs typeface="Times New Roman"/>
              </a:rPr>
              <a:t>констатирующем </a:t>
            </a:r>
            <a:r>
              <a:rPr sz="2800" b="1" spc="-6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chemeClr val="tx1"/>
                </a:solidFill>
                <a:latin typeface="Times New Roman"/>
                <a:cs typeface="Times New Roman"/>
              </a:rPr>
              <a:t>(подготовительном)</a:t>
            </a:r>
            <a:r>
              <a:rPr sz="2800" b="1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этапе</a:t>
            </a:r>
            <a:endParaRPr sz="28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200" y="1498600"/>
            <a:ext cx="6958965" cy="433451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2400" b="1" spc="-5" dirty="0">
                <a:latin typeface="Calibri"/>
                <a:cs typeface="Calibri"/>
              </a:rPr>
              <a:t>Приступая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к</a:t>
            </a:r>
            <a:r>
              <a:rPr sz="2400" b="1" spc="-10" dirty="0">
                <a:latin typeface="Calibri"/>
                <a:cs typeface="Calibri"/>
              </a:rPr>
              <a:t> работе </a:t>
            </a:r>
            <a:r>
              <a:rPr sz="2400" b="1" spc="-5" dirty="0">
                <a:latin typeface="Calibri"/>
                <a:cs typeface="Calibri"/>
              </a:rPr>
              <a:t>над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проектом </a:t>
            </a:r>
            <a:r>
              <a:rPr sz="2400" b="1" spc="-10" dirty="0">
                <a:latin typeface="Calibri"/>
                <a:cs typeface="Calibri"/>
              </a:rPr>
              <a:t>педагог</a:t>
            </a:r>
            <a:r>
              <a:rPr sz="2400" b="1" spc="-15" dirty="0">
                <a:latin typeface="Calibri"/>
                <a:cs typeface="Calibri"/>
              </a:rPr>
              <a:t> должен: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5" dirty="0">
                <a:latin typeface="Calibri"/>
                <a:cs typeface="Calibri"/>
              </a:rPr>
              <a:t>определить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сформулировать </a:t>
            </a:r>
            <a:r>
              <a:rPr sz="2400" spc="-20" dirty="0">
                <a:latin typeface="Calibri"/>
                <a:cs typeface="Calibri"/>
              </a:rPr>
              <a:t>тему;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5" dirty="0">
                <a:latin typeface="Calibri"/>
                <a:cs typeface="Calibri"/>
              </a:rPr>
              <a:t>доказать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актуальность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проекта;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поставить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цель;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5" dirty="0">
                <a:latin typeface="Calibri"/>
                <a:cs typeface="Calibri"/>
              </a:rPr>
              <a:t>определить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задачи;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выбрать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средства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достижения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цели;</a:t>
            </a:r>
            <a:endParaRPr sz="2400" dirty="0">
              <a:latin typeface="Calibri"/>
              <a:cs typeface="Calibri"/>
            </a:endParaRPr>
          </a:p>
          <a:p>
            <a:pPr marL="241300" marR="174625" indent="-228600">
              <a:lnSpc>
                <a:spcPts val="259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провести анализ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ресурсного </a:t>
            </a:r>
            <a:r>
              <a:rPr sz="2400" spc="-5" dirty="0">
                <a:latin typeface="Calibri"/>
                <a:cs typeface="Calibri"/>
              </a:rPr>
              <a:t>обеспечения проекта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(баланс </a:t>
            </a:r>
            <a:r>
              <a:rPr sz="2400" dirty="0">
                <a:latin typeface="Calibri"/>
                <a:cs typeface="Calibri"/>
              </a:rPr>
              <a:t>задач и</a:t>
            </a:r>
            <a:r>
              <a:rPr sz="2400" spc="-5" dirty="0">
                <a:latin typeface="Calibri"/>
                <a:cs typeface="Calibri"/>
              </a:rPr>
              <a:t> условий);</a:t>
            </a:r>
            <a:endParaRPr sz="2400" dirty="0">
              <a:latin typeface="Calibri"/>
              <a:cs typeface="Calibri"/>
            </a:endParaRPr>
          </a:p>
          <a:p>
            <a:pPr marL="241300" marR="5080" indent="-228600">
              <a:lnSpc>
                <a:spcPts val="2600"/>
              </a:lnSpc>
              <a:spcBef>
                <a:spcPts val="99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20" dirty="0">
                <a:latin typeface="Calibri"/>
                <a:cs typeface="Calibri"/>
              </a:rPr>
              <a:t>подобрать </a:t>
            </a:r>
            <a:r>
              <a:rPr sz="2400" spc="-10" dirty="0">
                <a:latin typeface="Calibri"/>
                <a:cs typeface="Calibri"/>
              </a:rPr>
              <a:t>источники </a:t>
            </a:r>
            <a:r>
              <a:rPr sz="2400" spc="-5" dirty="0">
                <a:latin typeface="Calibri"/>
                <a:cs typeface="Calibri"/>
              </a:rPr>
              <a:t>информации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10" dirty="0">
                <a:latin typeface="Calibri"/>
                <a:cs typeface="Calibri"/>
              </a:rPr>
              <a:t>соответствии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поставленной </a:t>
            </a:r>
            <a:r>
              <a:rPr sz="2400" spc="-20" dirty="0">
                <a:latin typeface="Calibri"/>
                <a:cs typeface="Calibri"/>
              </a:rPr>
              <a:t>целью.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5060" y="342900"/>
            <a:ext cx="7800340" cy="116634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69850" marR="5080" algn="ctr">
              <a:lnSpc>
                <a:spcPts val="3879"/>
              </a:lnSpc>
              <a:spcBef>
                <a:spcPts val="595"/>
              </a:spcBef>
            </a:pPr>
            <a:r>
              <a:rPr sz="3600" b="1" spc="-30" dirty="0">
                <a:solidFill>
                  <a:schemeClr val="tx1"/>
                </a:solidFill>
                <a:latin typeface="Times New Roman"/>
                <a:cs typeface="Times New Roman"/>
              </a:rPr>
              <a:t>Блочный</a:t>
            </a:r>
            <a:r>
              <a:rPr sz="3600" b="1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600" b="1" spc="-65" dirty="0">
                <a:solidFill>
                  <a:schemeClr val="tx1"/>
                </a:solidFill>
                <a:latin typeface="Times New Roman"/>
                <a:cs typeface="Times New Roman"/>
              </a:rPr>
              <a:t>подход</a:t>
            </a:r>
            <a:r>
              <a:rPr sz="3600" b="1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600" b="1" spc="-20" dirty="0">
                <a:solidFill>
                  <a:schemeClr val="tx1"/>
                </a:solidFill>
                <a:latin typeface="Times New Roman"/>
                <a:cs typeface="Times New Roman"/>
              </a:rPr>
              <a:t>констатирующего </a:t>
            </a:r>
            <a:r>
              <a:rPr sz="3600" b="1" spc="-8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этапа</a:t>
            </a:r>
            <a:r>
              <a:rPr sz="3600" b="1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эксперимента</a:t>
            </a:r>
            <a:endParaRPr sz="36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6330" y="2491739"/>
            <a:ext cx="6983730" cy="455930"/>
          </a:xfrm>
          <a:prstGeom prst="rect">
            <a:avLst/>
          </a:prstGeom>
          <a:ln w="28393">
            <a:solidFill>
              <a:srgbClr val="B92948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59"/>
              </a:spcBef>
              <a:tabLst>
                <a:tab pos="1716405" algn="l"/>
              </a:tabLst>
            </a:pPr>
            <a:r>
              <a:rPr sz="2400" b="1" spc="-5" dirty="0">
                <a:latin typeface="Arial"/>
                <a:cs typeface="Arial"/>
              </a:rPr>
              <a:t>ТЕМА	</a:t>
            </a:r>
            <a:r>
              <a:rPr sz="2400" b="1" spc="-20" dirty="0">
                <a:latin typeface="Arial"/>
                <a:cs typeface="Arial"/>
              </a:rPr>
              <a:t>АКТУАЛЬНОСТЬ,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ПРОБЛЕМА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09152" y="2665729"/>
            <a:ext cx="662305" cy="85090"/>
            <a:chOff x="2109152" y="2665729"/>
            <a:chExt cx="662305" cy="85090"/>
          </a:xfrm>
        </p:grpSpPr>
        <p:sp>
          <p:nvSpPr>
            <p:cNvPr id="5" name="object 5"/>
            <p:cNvSpPr/>
            <p:nvPr/>
          </p:nvSpPr>
          <p:spPr>
            <a:xfrm>
              <a:off x="2123439" y="2707639"/>
              <a:ext cx="568960" cy="1270"/>
            </a:xfrm>
            <a:custGeom>
              <a:avLst/>
              <a:gdLst/>
              <a:ahLst/>
              <a:cxnLst/>
              <a:rect l="l" t="t" r="r" b="b"/>
              <a:pathLst>
                <a:path w="568960" h="1269">
                  <a:moveTo>
                    <a:pt x="0" y="0"/>
                  </a:moveTo>
                  <a:lnTo>
                    <a:pt x="568960" y="127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86049" y="2665729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89" h="85089">
                  <a:moveTo>
                    <a:pt x="0" y="0"/>
                  </a:moveTo>
                  <a:lnTo>
                    <a:pt x="0" y="85090"/>
                  </a:lnTo>
                  <a:lnTo>
                    <a:pt x="85089" y="43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15060" y="3429000"/>
            <a:ext cx="3672840" cy="455930"/>
          </a:xfrm>
          <a:prstGeom prst="rect">
            <a:avLst/>
          </a:prstGeom>
          <a:ln w="28393">
            <a:solidFill>
              <a:srgbClr val="B92948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50"/>
              </a:spcBef>
              <a:tabLst>
                <a:tab pos="2059305" algn="l"/>
              </a:tabLst>
            </a:pPr>
            <a:r>
              <a:rPr sz="2400" b="1" spc="-15" dirty="0">
                <a:latin typeface="Arial"/>
                <a:cs typeface="Arial"/>
              </a:rPr>
              <a:t>ОБЪЕКТ	</a:t>
            </a:r>
            <a:r>
              <a:rPr sz="2400" b="1" spc="-10" dirty="0">
                <a:latin typeface="Arial"/>
                <a:cs typeface="Arial"/>
              </a:rPr>
              <a:t>ПРЕДМЕТ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540952" y="3601720"/>
            <a:ext cx="591185" cy="86360"/>
            <a:chOff x="2540952" y="3601720"/>
            <a:chExt cx="591185" cy="86360"/>
          </a:xfrm>
        </p:grpSpPr>
        <p:sp>
          <p:nvSpPr>
            <p:cNvPr id="9" name="object 9"/>
            <p:cNvSpPr/>
            <p:nvPr/>
          </p:nvSpPr>
          <p:spPr>
            <a:xfrm>
              <a:off x="2555239" y="3644900"/>
              <a:ext cx="496570" cy="0"/>
            </a:xfrm>
            <a:custGeom>
              <a:avLst/>
              <a:gdLst/>
              <a:ahLst/>
              <a:cxnLst/>
              <a:rect l="l" t="t" r="r" b="b"/>
              <a:pathLst>
                <a:path w="496569">
                  <a:moveTo>
                    <a:pt x="0" y="0"/>
                  </a:moveTo>
                  <a:lnTo>
                    <a:pt x="496570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46729" y="3601720"/>
              <a:ext cx="85090" cy="86360"/>
            </a:xfrm>
            <a:custGeom>
              <a:avLst/>
              <a:gdLst/>
              <a:ahLst/>
              <a:cxnLst/>
              <a:rect l="l" t="t" r="r" b="b"/>
              <a:pathLst>
                <a:path w="85089" h="86360">
                  <a:moveTo>
                    <a:pt x="0" y="0"/>
                  </a:moveTo>
                  <a:lnTo>
                    <a:pt x="0" y="86359"/>
                  </a:lnTo>
                  <a:lnTo>
                    <a:pt x="85089" y="43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115060" y="4292600"/>
            <a:ext cx="3672840" cy="455930"/>
          </a:xfrm>
          <a:prstGeom prst="rect">
            <a:avLst/>
          </a:prstGeom>
          <a:ln w="28393">
            <a:solidFill>
              <a:srgbClr val="B92948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50"/>
              </a:spcBef>
              <a:tabLst>
                <a:tab pos="2221865" algn="l"/>
              </a:tabLst>
            </a:pPr>
            <a:r>
              <a:rPr sz="2400" b="1" spc="-5" dirty="0">
                <a:latin typeface="Arial"/>
                <a:cs typeface="Arial"/>
              </a:rPr>
              <a:t>ЦЕЛЬ	</a:t>
            </a:r>
            <a:r>
              <a:rPr sz="2400" b="1" spc="-25" dirty="0">
                <a:latin typeface="Arial"/>
                <a:cs typeface="Arial"/>
              </a:rPr>
              <a:t>ЗАДАЧИ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123439" y="4465320"/>
            <a:ext cx="1153160" cy="86360"/>
            <a:chOff x="2123439" y="4465320"/>
            <a:chExt cx="1153160" cy="86360"/>
          </a:xfrm>
        </p:grpSpPr>
        <p:sp>
          <p:nvSpPr>
            <p:cNvPr id="13" name="object 13"/>
            <p:cNvSpPr/>
            <p:nvPr/>
          </p:nvSpPr>
          <p:spPr>
            <a:xfrm>
              <a:off x="2123439" y="4508500"/>
              <a:ext cx="1073150" cy="0"/>
            </a:xfrm>
            <a:custGeom>
              <a:avLst/>
              <a:gdLst/>
              <a:ahLst/>
              <a:cxnLst/>
              <a:rect l="l" t="t" r="r" b="b"/>
              <a:pathLst>
                <a:path w="1073150">
                  <a:moveTo>
                    <a:pt x="0" y="0"/>
                  </a:moveTo>
                  <a:lnTo>
                    <a:pt x="1073150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91509" y="4465320"/>
              <a:ext cx="85090" cy="86360"/>
            </a:xfrm>
            <a:custGeom>
              <a:avLst/>
              <a:gdLst/>
              <a:ahLst/>
              <a:cxnLst/>
              <a:rect l="l" t="t" r="r" b="b"/>
              <a:pathLst>
                <a:path w="85089" h="86360">
                  <a:moveTo>
                    <a:pt x="0" y="0"/>
                  </a:moveTo>
                  <a:lnTo>
                    <a:pt x="0" y="86359"/>
                  </a:lnTo>
                  <a:lnTo>
                    <a:pt x="85089" y="43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316145"/>
            <a:ext cx="73914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48460" algn="ctr">
              <a:lnSpc>
                <a:spcPct val="100000"/>
              </a:lnSpc>
              <a:spcBef>
                <a:spcPts val="100"/>
              </a:spcBef>
            </a:pPr>
            <a:r>
              <a:rPr sz="3200" b="1" spc="105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Требования, </a:t>
            </a:r>
            <a:r>
              <a:rPr sz="3200" b="1" spc="11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25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определяющие</a:t>
            </a:r>
            <a:r>
              <a:rPr sz="3200" b="1" spc="-35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-35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15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выбор</a:t>
            </a:r>
            <a:r>
              <a:rPr lang="ru-RU" sz="3200" b="1" spc="15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темы</a:t>
            </a:r>
            <a:endParaRPr sz="32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6799" y="1859279"/>
            <a:ext cx="7364189" cy="4580485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241300" marR="5080" indent="-228600" algn="just">
              <a:lnSpc>
                <a:spcPct val="69900"/>
              </a:lnSpc>
              <a:buFont typeface="Arial"/>
              <a:buChar char="•"/>
              <a:tabLst>
                <a:tab pos="241300" algn="l"/>
                <a:tab pos="2456815" algn="l"/>
                <a:tab pos="2767965" algn="l"/>
                <a:tab pos="5379085" algn="l"/>
              </a:tabLst>
            </a:pPr>
            <a:r>
              <a:rPr sz="2400" b="1" spc="100" dirty="0">
                <a:latin typeface="Times New Roman" pitchFamily="18" charset="0"/>
                <a:cs typeface="Times New Roman" pitchFamily="18" charset="0"/>
              </a:rPr>
              <a:t>Актуальность	</a:t>
            </a:r>
            <a:r>
              <a:rPr sz="2400" spc="100" dirty="0">
                <a:latin typeface="Times New Roman" pitchFamily="18" charset="0"/>
                <a:cs typeface="Times New Roman" pitchFamily="18" charset="0"/>
              </a:rPr>
              <a:t>–	</a:t>
            </a:r>
            <a:r>
              <a:rPr sz="2400" i="1" spc="100" dirty="0" err="1" smtClean="0">
                <a:latin typeface="Times New Roman" pitchFamily="18" charset="0"/>
                <a:cs typeface="Times New Roman" pitchFamily="18" charset="0"/>
              </a:rPr>
              <a:t>настоятельная</a:t>
            </a:r>
            <a:r>
              <a:rPr lang="ru-RU" sz="2400" i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00" dirty="0" err="1" smtClean="0">
                <a:latin typeface="Times New Roman" pitchFamily="18" charset="0"/>
                <a:cs typeface="Times New Roman" pitchFamily="18" charset="0"/>
              </a:rPr>
              <a:t>необходимость</a:t>
            </a:r>
            <a:r>
              <a:rPr sz="2400" spc="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spc="100" dirty="0">
                <a:latin typeface="Times New Roman" pitchFamily="18" charset="0"/>
                <a:cs typeface="Times New Roman" pitchFamily="18" charset="0"/>
              </a:rPr>
              <a:t>в исправлении сложившейся ситуации в </a:t>
            </a:r>
            <a:r>
              <a:rPr sz="2400" spc="100" dirty="0" smtClean="0">
                <a:latin typeface="Times New Roman" pitchFamily="18" charset="0"/>
                <a:cs typeface="Times New Roman" pitchFamily="18" charset="0"/>
              </a:rPr>
              <a:t>ОО</a:t>
            </a:r>
            <a:r>
              <a:rPr lang="ru-RU" sz="2400" spc="1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41300" marR="5080" indent="-228600" algn="just">
              <a:lnSpc>
                <a:spcPct val="69900"/>
              </a:lnSpc>
              <a:buFont typeface="Arial"/>
              <a:buChar char="•"/>
              <a:tabLst>
                <a:tab pos="241300" algn="l"/>
                <a:tab pos="2456815" algn="l"/>
                <a:tab pos="2767965" algn="l"/>
                <a:tab pos="5379085" algn="l"/>
              </a:tabLst>
            </a:pPr>
            <a:endParaRPr lang="ru-RU" sz="2400" spc="100" dirty="0" smtClean="0">
              <a:latin typeface="Times New Roman" pitchFamily="18" charset="0"/>
              <a:cs typeface="Times New Roman" pitchFamily="18" charset="0"/>
            </a:endParaRPr>
          </a:p>
          <a:p>
            <a:pPr marL="241300" marR="5080" indent="-228600" algn="just">
              <a:lnSpc>
                <a:spcPct val="69900"/>
              </a:lnSpc>
              <a:buFont typeface="Arial"/>
              <a:buChar char="•"/>
              <a:tabLst>
                <a:tab pos="241300" algn="l"/>
                <a:tab pos="2456815" algn="l"/>
                <a:tab pos="2767965" algn="l"/>
                <a:tab pos="5379085" algn="l"/>
              </a:tabLst>
            </a:pPr>
            <a:r>
              <a:rPr lang="ru-RU" sz="2400" spc="100" dirty="0" err="1" smtClean="0">
                <a:latin typeface="Times New Roman" pitchFamily="18" charset="0"/>
                <a:cs typeface="Times New Roman" pitchFamily="18" charset="0"/>
              </a:rPr>
              <a:t>Проблемность</a:t>
            </a:r>
            <a:r>
              <a:rPr lang="ru-RU" sz="2400" spc="100" dirty="0" smtClean="0">
                <a:latin typeface="Times New Roman" pitchFamily="18" charset="0"/>
                <a:cs typeface="Times New Roman" pitchFamily="18" charset="0"/>
              </a:rPr>
              <a:t> – неочевидность решений, необходимость теоретического поиска, преодоление трудностей на практике;</a:t>
            </a:r>
          </a:p>
          <a:p>
            <a:pPr marL="241300" marR="5080" indent="-228600" algn="just">
              <a:lnSpc>
                <a:spcPct val="69900"/>
              </a:lnSpc>
              <a:buFont typeface="Arial"/>
              <a:buChar char="•"/>
              <a:tabLst>
                <a:tab pos="241300" algn="l"/>
                <a:tab pos="2456815" algn="l"/>
                <a:tab pos="2767965" algn="l"/>
                <a:tab pos="5379085" algn="l"/>
              </a:tabLst>
            </a:pPr>
            <a:endParaRPr lang="ru-RU" sz="2400" spc="100" dirty="0" smtClean="0">
              <a:latin typeface="Times New Roman" pitchFamily="18" charset="0"/>
              <a:cs typeface="Times New Roman" pitchFamily="18" charset="0"/>
            </a:endParaRPr>
          </a:p>
          <a:p>
            <a:pPr marL="241300" marR="5080" indent="-228600" algn="just">
              <a:lnSpc>
                <a:spcPct val="69900"/>
              </a:lnSpc>
              <a:buFont typeface="Arial"/>
              <a:buChar char="•"/>
              <a:tabLst>
                <a:tab pos="241300" algn="l"/>
                <a:tab pos="2456815" algn="l"/>
                <a:tab pos="2767965" algn="l"/>
                <a:tab pos="5379085" algn="l"/>
              </a:tabLst>
            </a:pPr>
            <a:r>
              <a:rPr lang="ru-RU" sz="2400" spc="100" dirty="0" smtClean="0">
                <a:latin typeface="Times New Roman" pitchFamily="18" charset="0"/>
                <a:cs typeface="Times New Roman" pitchFamily="18" charset="0"/>
              </a:rPr>
              <a:t>Значимость для практике ( практическая значимость);</a:t>
            </a:r>
          </a:p>
          <a:p>
            <a:pPr marL="241300" marR="5080" indent="-228600" algn="just">
              <a:lnSpc>
                <a:spcPct val="69900"/>
              </a:lnSpc>
              <a:buFont typeface="Arial"/>
              <a:buChar char="•"/>
              <a:tabLst>
                <a:tab pos="241300" algn="l"/>
                <a:tab pos="2456815" algn="l"/>
                <a:tab pos="2767965" algn="l"/>
                <a:tab pos="5379085" algn="l"/>
              </a:tabLst>
            </a:pPr>
            <a:endParaRPr lang="ru-RU" sz="2400" spc="100" dirty="0" smtClean="0">
              <a:latin typeface="Times New Roman" pitchFamily="18" charset="0"/>
              <a:cs typeface="Times New Roman" pitchFamily="18" charset="0"/>
            </a:endParaRPr>
          </a:p>
          <a:p>
            <a:pPr marL="241300" marR="5080" indent="-228600" algn="just">
              <a:lnSpc>
                <a:spcPct val="69900"/>
              </a:lnSpc>
              <a:buFont typeface="Arial"/>
              <a:buChar char="•"/>
              <a:tabLst>
                <a:tab pos="241300" algn="l"/>
                <a:tab pos="2456815" algn="l"/>
                <a:tab pos="2767965" algn="l"/>
                <a:tab pos="5379085" algn="l"/>
              </a:tabLst>
            </a:pPr>
            <a:r>
              <a:rPr lang="ru-RU" sz="2400" spc="100" dirty="0" smtClean="0">
                <a:latin typeface="Times New Roman" pitchFamily="18" charset="0"/>
                <a:cs typeface="Times New Roman" pitchFamily="18" charset="0"/>
              </a:rPr>
              <a:t>Перспективность – актуальность и значимость на перспективу, т.е. в будущем;</a:t>
            </a:r>
          </a:p>
          <a:p>
            <a:pPr marL="241300" marR="5080" indent="-228600" algn="just">
              <a:lnSpc>
                <a:spcPct val="69900"/>
              </a:lnSpc>
              <a:buFont typeface="Arial"/>
              <a:buChar char="•"/>
              <a:tabLst>
                <a:tab pos="241300" algn="l"/>
                <a:tab pos="2456815" algn="l"/>
                <a:tab pos="2767965" algn="l"/>
                <a:tab pos="5379085" algn="l"/>
              </a:tabLst>
            </a:pPr>
            <a:endParaRPr lang="ru-RU" sz="2400" spc="100" dirty="0" smtClean="0">
              <a:latin typeface="Times New Roman" pitchFamily="18" charset="0"/>
              <a:cs typeface="Times New Roman" pitchFamily="18" charset="0"/>
            </a:endParaRPr>
          </a:p>
          <a:p>
            <a:pPr marL="241300" marR="5080" indent="-228600" algn="just">
              <a:lnSpc>
                <a:spcPct val="69900"/>
              </a:lnSpc>
              <a:buFont typeface="Arial"/>
              <a:buChar char="•"/>
              <a:tabLst>
                <a:tab pos="241300" algn="l"/>
                <a:tab pos="2456815" algn="l"/>
                <a:tab pos="2767965" algn="l"/>
                <a:tab pos="5379085" algn="l"/>
              </a:tabLst>
            </a:pPr>
            <a:r>
              <a:rPr lang="ru-RU" sz="2400" spc="100" dirty="0" smtClean="0">
                <a:latin typeface="Times New Roman" pitchFamily="18" charset="0"/>
                <a:cs typeface="Times New Roman" pitchFamily="18" charset="0"/>
              </a:rPr>
              <a:t>Соответствие современным концепциям развития общества и человека (гуманно-личностная и социально-личностная ориентация)</a:t>
            </a:r>
          </a:p>
          <a:p>
            <a:pPr marL="241300" marR="5080" indent="-228600">
              <a:lnSpc>
                <a:spcPct val="69900"/>
              </a:lnSpc>
              <a:buFont typeface="Arial"/>
              <a:buChar char="•"/>
              <a:tabLst>
                <a:tab pos="241300" algn="l"/>
                <a:tab pos="2456815" algn="l"/>
                <a:tab pos="2767965" algn="l"/>
                <a:tab pos="5379085" algn="l"/>
              </a:tabLst>
            </a:pPr>
            <a:endParaRPr sz="2800" spc="1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8819" y="2582956"/>
            <a:ext cx="5834380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  <a:tab pos="2922905" algn="l"/>
                <a:tab pos="3531870" algn="l"/>
              </a:tabLst>
            </a:pPr>
            <a:endParaRPr lang="ru-RU" sz="2800" b="1" spc="-15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  <a:tab pos="2922905" algn="l"/>
                <a:tab pos="3531870" algn="l"/>
              </a:tabLst>
            </a:pPr>
            <a:endParaRPr lang="ru-RU" sz="2800" b="1" spc="-15" dirty="0" smtClean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134954"/>
            <a:ext cx="616204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effectLst/>
                <a:latin typeface="Times New Roman"/>
                <a:cs typeface="Times New Roman"/>
              </a:rPr>
              <a:t>Примеры</a:t>
            </a:r>
            <a:r>
              <a:rPr sz="4000" b="1" spc="-15" dirty="0">
                <a:effectLst/>
                <a:latin typeface="Times New Roman"/>
                <a:cs typeface="Times New Roman"/>
              </a:rPr>
              <a:t> </a:t>
            </a:r>
            <a:r>
              <a:rPr sz="4000" b="1" spc="-10" dirty="0">
                <a:effectLst/>
                <a:latin typeface="Times New Roman"/>
                <a:cs typeface="Times New Roman"/>
              </a:rPr>
              <a:t>названий</a:t>
            </a:r>
            <a:r>
              <a:rPr sz="4000" b="1" spc="-20" dirty="0">
                <a:effectLst/>
                <a:latin typeface="Times New Roman"/>
                <a:cs typeface="Times New Roman"/>
              </a:rPr>
              <a:t> </a:t>
            </a:r>
            <a:r>
              <a:rPr sz="4000" b="1" spc="-30" dirty="0">
                <a:effectLst/>
                <a:latin typeface="Times New Roman"/>
                <a:cs typeface="Times New Roman"/>
              </a:rPr>
              <a:t>проектов</a:t>
            </a:r>
            <a:endParaRPr sz="4400" dirty="0">
              <a:effectLst/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066800" y="1600200"/>
            <a:ext cx="7738872" cy="358175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33679" indent="-220979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233679" algn="l"/>
              </a:tabLst>
            </a:pPr>
            <a:r>
              <a:rPr sz="2800" b="0" i="0" spc="-10" dirty="0">
                <a:latin typeface="Times New Roman" pitchFamily="18" charset="0"/>
                <a:cs typeface="Times New Roman" pitchFamily="18" charset="0"/>
              </a:rPr>
              <a:t>Бусинки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233679" indent="-220979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233679" algn="l"/>
              </a:tabLst>
            </a:pPr>
            <a:r>
              <a:rPr sz="2800" b="0" i="0" spc="-20" dirty="0">
                <a:latin typeface="Times New Roman" pitchFamily="18" charset="0"/>
                <a:cs typeface="Times New Roman" pitchFamily="18" charset="0"/>
              </a:rPr>
              <a:t>Посуда</a:t>
            </a:r>
            <a:r>
              <a:rPr sz="2800" b="0" i="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0" i="0" dirty="0">
                <a:latin typeface="Times New Roman" pitchFamily="18" charset="0"/>
                <a:cs typeface="Times New Roman" pitchFamily="18" charset="0"/>
              </a:rPr>
              <a:t>и пища</a:t>
            </a:r>
            <a:r>
              <a:rPr sz="2800" b="0" i="0" spc="-15" dirty="0">
                <a:latin typeface="Times New Roman" pitchFamily="18" charset="0"/>
                <a:cs typeface="Times New Roman" pitchFamily="18" charset="0"/>
              </a:rPr>
              <a:t> коми</a:t>
            </a:r>
            <a:r>
              <a:rPr sz="2800" b="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0" i="0" spc="-20" dirty="0">
                <a:latin typeface="Times New Roman" pitchFamily="18" charset="0"/>
                <a:cs typeface="Times New Roman" pitchFamily="18" charset="0"/>
              </a:rPr>
              <a:t>народа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233679" indent="-220979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233679" algn="l"/>
              </a:tabLst>
            </a:pPr>
            <a:r>
              <a:rPr sz="2800" b="0" i="0" spc="-5" dirty="0">
                <a:latin typeface="Times New Roman" pitchFamily="18" charset="0"/>
                <a:cs typeface="Times New Roman" pitchFamily="18" charset="0"/>
              </a:rPr>
              <a:t>Играем</a:t>
            </a:r>
            <a:r>
              <a:rPr sz="2800" b="0" i="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0" i="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800" b="0" i="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0" i="0" spc="-5" dirty="0">
                <a:latin typeface="Times New Roman" pitchFamily="18" charset="0"/>
                <a:cs typeface="Times New Roman" pitchFamily="18" charset="0"/>
              </a:rPr>
              <a:t>фантики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233679" indent="-220979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233679" algn="l"/>
              </a:tabLst>
            </a:pPr>
            <a:r>
              <a:rPr sz="2800" b="0" i="0" spc="-15" dirty="0">
                <a:latin typeface="Times New Roman" pitchFamily="18" charset="0"/>
                <a:cs typeface="Times New Roman" pitchFamily="18" charset="0"/>
              </a:rPr>
              <a:t>Этот</a:t>
            </a:r>
            <a:r>
              <a:rPr sz="2800" b="0" i="0" spc="-10" dirty="0">
                <a:latin typeface="Times New Roman" pitchFamily="18" charset="0"/>
                <a:cs typeface="Times New Roman" pitchFamily="18" charset="0"/>
              </a:rPr>
              <a:t> занимательный</a:t>
            </a:r>
            <a:r>
              <a:rPr sz="2800" b="0" i="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0" i="0" spc="-10" dirty="0">
                <a:latin typeface="Times New Roman" pitchFamily="18" charset="0"/>
                <a:cs typeface="Times New Roman" pitchFamily="18" charset="0"/>
              </a:rPr>
              <a:t>полезный </a:t>
            </a:r>
            <a:r>
              <a:rPr sz="2800" b="0" i="0" dirty="0">
                <a:latin typeface="Times New Roman" pitchFamily="18" charset="0"/>
                <a:cs typeface="Times New Roman" pitchFamily="18" charset="0"/>
              </a:rPr>
              <a:t>синквейн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233679" indent="-220979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233679" algn="l"/>
              </a:tabLst>
            </a:pPr>
            <a:r>
              <a:rPr sz="2800" b="0" i="0" spc="-35" dirty="0">
                <a:latin typeface="Times New Roman" pitchFamily="18" charset="0"/>
                <a:cs typeface="Times New Roman" pitchFamily="18" charset="0"/>
              </a:rPr>
              <a:t>Будь</a:t>
            </a:r>
            <a:r>
              <a:rPr sz="2800" b="0" i="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0" i="0" spc="-10" dirty="0">
                <a:latin typeface="Times New Roman" pitchFamily="18" charset="0"/>
                <a:cs typeface="Times New Roman" pitchFamily="18" charset="0"/>
              </a:rPr>
              <a:t>здоров </a:t>
            </a:r>
            <a:r>
              <a:rPr sz="2800" b="0" i="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800" b="0" i="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0" i="0" spc="-5" dirty="0">
                <a:latin typeface="Times New Roman" pitchFamily="18" charset="0"/>
                <a:cs typeface="Times New Roman" pitchFamily="18" charset="0"/>
              </a:rPr>
              <a:t>говори</a:t>
            </a:r>
            <a:r>
              <a:rPr sz="2800" b="0" i="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0" i="0" dirty="0">
                <a:latin typeface="Times New Roman" pitchFamily="18" charset="0"/>
                <a:cs typeface="Times New Roman" pitchFamily="18" charset="0"/>
              </a:rPr>
              <a:t>красиво!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233045" marR="5080" indent="-220979" algn="just">
              <a:lnSpc>
                <a:spcPts val="2980"/>
              </a:lnSpc>
              <a:spcBef>
                <a:spcPts val="955"/>
              </a:spcBef>
              <a:buFont typeface="Arial"/>
              <a:buChar char="•"/>
              <a:tabLst>
                <a:tab pos="233679" algn="l"/>
              </a:tabLst>
            </a:pPr>
            <a:r>
              <a:rPr sz="2800" i="0" spc="-5" dirty="0">
                <a:latin typeface="Times New Roman" pitchFamily="18" charset="0"/>
                <a:cs typeface="Times New Roman" pitchFamily="18" charset="0"/>
              </a:rPr>
              <a:t>Планирование</a:t>
            </a:r>
            <a:r>
              <a:rPr sz="2800" i="0" dirty="0">
                <a:latin typeface="Times New Roman" pitchFamily="18" charset="0"/>
                <a:cs typeface="Times New Roman" pitchFamily="18" charset="0"/>
              </a:rPr>
              <a:t> и</a:t>
            </a:r>
            <a:r>
              <a:rPr sz="2800" i="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i="0" spc="-5" dirty="0">
                <a:latin typeface="Times New Roman" pitchFamily="18" charset="0"/>
                <a:cs typeface="Times New Roman" pitchFamily="18" charset="0"/>
              </a:rPr>
              <a:t>организация</a:t>
            </a:r>
            <a:r>
              <a:rPr sz="28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i="0" spc="-5" dirty="0"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sz="2800" i="0" dirty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sz="2800" i="0" spc="-6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i="0" spc="-10" dirty="0">
                <a:latin typeface="Times New Roman" pitchFamily="18" charset="0"/>
                <a:cs typeface="Times New Roman" pitchFamily="18" charset="0"/>
              </a:rPr>
              <a:t>детьми </a:t>
            </a:r>
            <a:r>
              <a:rPr sz="2800" i="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2800" i="0" spc="-5" dirty="0">
                <a:latin typeface="Times New Roman" pitchFamily="18" charset="0"/>
                <a:cs typeface="Times New Roman" pitchFamily="18" charset="0"/>
              </a:rPr>
              <a:t>ограниченными возможностями </a:t>
            </a:r>
            <a:r>
              <a:rPr sz="28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i="0" spc="-10" dirty="0">
                <a:latin typeface="Times New Roman" pitchFamily="18" charset="0"/>
                <a:cs typeface="Times New Roman" pitchFamily="18" charset="0"/>
              </a:rPr>
              <a:t>здоровья</a:t>
            </a:r>
            <a:r>
              <a:rPr sz="2800" i="0" spc="2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i="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800" i="0" spc="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i="0" spc="-5" dirty="0">
                <a:latin typeface="Times New Roman" pitchFamily="18" charset="0"/>
                <a:cs typeface="Times New Roman" pitchFamily="18" charset="0"/>
              </a:rPr>
              <a:t>их</a:t>
            </a:r>
            <a:r>
              <a:rPr sz="2800" i="0" spc="2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i="0" dirty="0" err="1">
                <a:latin typeface="Times New Roman" pitchFamily="18" charset="0"/>
                <a:cs typeface="Times New Roman" pitchFamily="18" charset="0"/>
              </a:rPr>
              <a:t>социализация</a:t>
            </a:r>
            <a:r>
              <a:rPr sz="2800" i="0" spc="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i="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i="0" dirty="0" smtClean="0">
                <a:latin typeface="Times New Roman" pitchFamily="18" charset="0"/>
                <a:cs typeface="Times New Roman" pitchFamily="18" charset="0"/>
              </a:rPr>
              <a:t> ОО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8200" y="5334000"/>
            <a:ext cx="6724015" cy="613629"/>
          </a:xfrm>
          <a:prstGeom prst="rect">
            <a:avLst/>
          </a:prstGeom>
        </p:spPr>
        <p:txBody>
          <a:bodyPr vert="horz" wrap="square" lIns="0" tIns="59054" rIns="0" bIns="0" rtlCol="0">
            <a:spAutoFit/>
          </a:bodyPr>
          <a:lstStyle/>
          <a:p>
            <a:pPr marL="558800" algn="ctr">
              <a:lnSpc>
                <a:spcPct val="100000"/>
              </a:lnSpc>
              <a:spcBef>
                <a:spcPts val="340"/>
              </a:spcBef>
            </a:pPr>
            <a:r>
              <a:rPr sz="3600" b="1" spc="-20" dirty="0" smtClean="0">
                <a:solidFill>
                  <a:srgbClr val="BF0000"/>
                </a:solidFill>
                <a:latin typeface="Times New Roman"/>
                <a:cs typeface="Times New Roman"/>
              </a:rPr>
              <a:t>НЕПРАВИЛЬНЫЕ</a:t>
            </a:r>
            <a:r>
              <a:rPr sz="3600" b="1" spc="-20" dirty="0">
                <a:solidFill>
                  <a:srgbClr val="BF0000"/>
                </a:solidFill>
                <a:latin typeface="Times New Roman"/>
                <a:cs typeface="Times New Roman"/>
              </a:rPr>
              <a:t>!</a:t>
            </a:r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7068" y="95761"/>
            <a:ext cx="7390131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spc="-35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Тема</a:t>
            </a:r>
            <a:r>
              <a:rPr sz="3200" b="1" spc="-20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3200" b="1" spc="-15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педагогического</a:t>
            </a:r>
            <a:r>
              <a:rPr sz="3200" b="1" spc="-20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3200" b="1" spc="5" dirty="0" err="1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проекта</a:t>
            </a:r>
            <a:r>
              <a:rPr sz="3200" b="1" spc="-20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3200" b="1" spc="-5" dirty="0" smtClean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д</a:t>
            </a:r>
            <a:r>
              <a:rPr lang="ru-RU" sz="3200" b="1" spc="-5" dirty="0" err="1" smtClean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олжна</a:t>
            </a:r>
            <a:r>
              <a:rPr lang="ru-RU" sz="3200" b="1" spc="-5" dirty="0" smtClean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быть</a:t>
            </a:r>
            <a:r>
              <a:rPr sz="3200" b="1" spc="-5" dirty="0" smtClean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:</a:t>
            </a:r>
            <a:endParaRPr sz="3200" dirty="0">
              <a:solidFill>
                <a:schemeClr val="tx1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1230629"/>
            <a:ext cx="8989061" cy="50988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56335" indent="173990" algn="just">
              <a:lnSpc>
                <a:spcPct val="100000"/>
              </a:lnSpc>
              <a:spcBef>
                <a:spcPts val="100"/>
              </a:spcBef>
              <a:buSzPct val="95833"/>
              <a:buFont typeface="Arial"/>
              <a:buChar char="•"/>
              <a:tabLst>
                <a:tab pos="294640" algn="l"/>
              </a:tabLst>
            </a:pPr>
            <a:r>
              <a:rPr sz="2400" spc="-15" dirty="0">
                <a:latin typeface="Times New Roman" pitchFamily="18" charset="0"/>
                <a:cs typeface="Times New Roman" pitchFamily="18" charset="0"/>
              </a:rPr>
              <a:t>четко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сформулирована,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предполагать </a:t>
            </a:r>
            <a:r>
              <a:rPr sz="2400" spc="-10" dirty="0" err="1">
                <a:latin typeface="Times New Roman" pitchFamily="18" charset="0"/>
                <a:cs typeface="Times New Roman" pitchFamily="18" charset="0"/>
              </a:rPr>
              <a:t>однозначное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 err="1" smtClean="0">
                <a:latin typeface="Times New Roman" pitchFamily="18" charset="0"/>
                <a:cs typeface="Times New Roman" pitchFamily="18" charset="0"/>
              </a:rPr>
              <a:t>понимание</a:t>
            </a:r>
            <a:r>
              <a:rPr sz="2400" spc="-5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12700" marR="1156335" indent="173990" algn="just">
              <a:lnSpc>
                <a:spcPct val="100000"/>
              </a:lnSpc>
              <a:spcBef>
                <a:spcPts val="100"/>
              </a:spcBef>
              <a:buSzPct val="95833"/>
              <a:buFont typeface="Arial"/>
              <a:buChar char="•"/>
              <a:tabLst>
                <a:tab pos="294640" algn="l"/>
              </a:tabLst>
            </a:pPr>
            <a:r>
              <a:rPr sz="2400" spc="-10" dirty="0" err="1" smtClean="0">
                <a:latin typeface="Times New Roman" pitchFamily="18" charset="0"/>
                <a:cs typeface="Times New Roman" pitchFamily="18" charset="0"/>
              </a:rPr>
              <a:t>локализована</a:t>
            </a:r>
            <a:r>
              <a:rPr sz="24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отделена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других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близких</a:t>
            </a:r>
            <a:r>
              <a:rPr sz="24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 err="1" smtClean="0">
                <a:latin typeface="Times New Roman" pitchFamily="18" charset="0"/>
                <a:cs typeface="Times New Roman" pitchFamily="18" charset="0"/>
              </a:rPr>
              <a:t>смежных</a:t>
            </a:r>
            <a:r>
              <a:rPr lang="ru-RU" sz="24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15" dirty="0" smtClean="0">
                <a:latin typeface="Times New Roman" pitchFamily="18" charset="0"/>
                <a:cs typeface="Times New Roman" pitchFamily="18" charset="0"/>
              </a:rPr>
              <a:t>тем; 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2700" marR="210820" indent="173990" algn="just">
              <a:lnSpc>
                <a:spcPct val="100000"/>
              </a:lnSpc>
              <a:spcBef>
                <a:spcPts val="1000"/>
              </a:spcBef>
              <a:buSzPct val="95833"/>
              <a:buFont typeface="Arial"/>
              <a:buChar char="•"/>
              <a:tabLst>
                <a:tab pos="294640" algn="l"/>
              </a:tabLst>
            </a:pPr>
            <a:r>
              <a:rPr sz="2400" spc="-20" dirty="0">
                <a:latin typeface="Times New Roman" pitchFamily="18" charset="0"/>
                <a:cs typeface="Times New Roman" pitchFamily="18" charset="0"/>
              </a:rPr>
              <a:t>содержать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указание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предметную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сферу</a:t>
            </a:r>
            <a:r>
              <a:rPr sz="24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исследования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2400" spc="-5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была возможность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тщательно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изучить </a:t>
            </a:r>
            <a:r>
              <a:rPr sz="2400" spc="-15" dirty="0" err="1">
                <a:latin typeface="Times New Roman" pitchFamily="18" charset="0"/>
                <a:cs typeface="Times New Roman" pitchFamily="18" charset="0"/>
              </a:rPr>
              <a:t>исследуемую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 err="1" smtClean="0">
                <a:latin typeface="Times New Roman" pitchFamily="18" charset="0"/>
                <a:cs typeface="Times New Roman" pitchFamily="18" charset="0"/>
              </a:rPr>
              <a:t>проблему</a:t>
            </a:r>
            <a:r>
              <a:rPr sz="2400" spc="-15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12700" marR="210820" indent="173990" algn="just">
              <a:lnSpc>
                <a:spcPct val="100000"/>
              </a:lnSpc>
              <a:spcBef>
                <a:spcPts val="1000"/>
              </a:spcBef>
              <a:buSzPct val="95833"/>
              <a:buFont typeface="Arial"/>
              <a:buChar char="•"/>
              <a:tabLst>
                <a:tab pos="294640" algn="l"/>
              </a:tabLst>
            </a:pPr>
            <a:r>
              <a:rPr sz="2400" spc="-15" dirty="0" err="1" smtClean="0">
                <a:latin typeface="Times New Roman" pitchFamily="18" charset="0"/>
                <a:cs typeface="Times New Roman" pitchFamily="18" charset="0"/>
              </a:rPr>
              <a:t>отражать</a:t>
            </a:r>
            <a:r>
              <a:rPr sz="24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предмет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исследования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направление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поиска;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2700" marR="5080" indent="173990" algn="just">
              <a:lnSpc>
                <a:spcPct val="100000"/>
              </a:lnSpc>
              <a:spcBef>
                <a:spcPts val="1000"/>
              </a:spcBef>
              <a:buSzPct val="95833"/>
              <a:buFont typeface="Arial"/>
              <a:buChar char="•"/>
              <a:tabLst>
                <a:tab pos="294640" algn="l"/>
              </a:tabLst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предвосхищать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искомого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результата: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иначе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варианты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поиска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будут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заранее</a:t>
            </a:r>
            <a:r>
              <a:rPr sz="24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сужены,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возникнет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опасность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«игры»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sz="2400" spc="-5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заранее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 err="1">
                <a:latin typeface="Times New Roman" pitchFamily="18" charset="0"/>
                <a:cs typeface="Times New Roman" pitchFamily="18" charset="0"/>
              </a:rPr>
              <a:t>оговоренный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 err="1" smtClean="0"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2400" spc="-25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2700" marR="265430" indent="173990" algn="just">
              <a:lnSpc>
                <a:spcPct val="100000"/>
              </a:lnSpc>
              <a:spcBef>
                <a:spcPts val="1000"/>
              </a:spcBef>
              <a:buSzPct val="95833"/>
              <a:buFont typeface="Arial"/>
              <a:buChar char="•"/>
              <a:tabLst>
                <a:tab pos="294640" algn="l"/>
              </a:tabLst>
            </a:pPr>
            <a:r>
              <a:rPr sz="2400" i="1" dirty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sz="2400" i="1" spc="-5" dirty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социальной активности </a:t>
            </a:r>
            <a:r>
              <a:rPr sz="2400" spc="-15" dirty="0" err="1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5" dirty="0" smtClean="0">
                <a:latin typeface="Times New Roman" pitchFamily="18" charset="0"/>
                <a:cs typeface="Times New Roman" pitchFamily="18" charset="0"/>
              </a:rPr>
              <a:t>с ОВЗ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12700" marR="265430" indent="173990" algn="just">
              <a:lnSpc>
                <a:spcPct val="100000"/>
              </a:lnSpc>
              <a:spcBef>
                <a:spcPts val="1000"/>
              </a:spcBef>
              <a:buSzPct val="95833"/>
              <a:buFont typeface="Arial"/>
              <a:buChar char="•"/>
              <a:tabLst>
                <a:tab pos="294640" algn="l"/>
              </a:tabLst>
            </a:pPr>
            <a:r>
              <a:rPr sz="2400" i="1" spc="5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sz="2400" i="1" spc="5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-5" dirty="0">
                <a:latin typeface="Times New Roman" pitchFamily="18" charset="0"/>
                <a:cs typeface="Times New Roman" pitchFamily="18" charset="0"/>
              </a:rPr>
              <a:t>успешная</a:t>
            </a:r>
            <a:r>
              <a:rPr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-5" dirty="0" err="1">
                <a:latin typeface="Times New Roman" pitchFamily="18" charset="0"/>
                <a:cs typeface="Times New Roman" pitchFamily="18" charset="0"/>
              </a:rPr>
              <a:t>адаптация</a:t>
            </a:r>
            <a:r>
              <a:rPr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-15" dirty="0" err="1" smtClean="0">
                <a:latin typeface="Times New Roman" pitchFamily="18" charset="0"/>
                <a:cs typeface="Times New Roman" pitchFamily="18" charset="0"/>
              </a:rPr>
              <a:t>ребенка</a:t>
            </a:r>
            <a:r>
              <a:rPr lang="ru-RU" sz="2400" i="1" spc="-15" dirty="0" smtClean="0">
                <a:latin typeface="Times New Roman" pitchFamily="18" charset="0"/>
                <a:cs typeface="Times New Roman" pitchFamily="18" charset="0"/>
              </a:rPr>
              <a:t> в ДОУ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5608" y="219300"/>
            <a:ext cx="7498080" cy="1253677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390265" marR="5080" indent="-2707640">
              <a:lnSpc>
                <a:spcPct val="101000"/>
              </a:lnSpc>
              <a:spcBef>
                <a:spcPts val="80"/>
              </a:spcBef>
            </a:pPr>
            <a:r>
              <a:rPr sz="4000" b="1" spc="229" dirty="0">
                <a:effectLst/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sz="4000" b="1" spc="-45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spc="200" dirty="0">
                <a:effectLst/>
                <a:latin typeface="Times New Roman" pitchFamily="18" charset="0"/>
                <a:cs typeface="Times New Roman" pitchFamily="18" charset="0"/>
              </a:rPr>
              <a:t>формулировки </a:t>
            </a:r>
            <a:r>
              <a:rPr sz="4000" b="1" spc="-1375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spc="229" dirty="0">
                <a:effectLst/>
                <a:latin typeface="Times New Roman" pitchFamily="18" charset="0"/>
                <a:cs typeface="Times New Roman" pitchFamily="18" charset="0"/>
              </a:rPr>
              <a:t>темы</a:t>
            </a:r>
            <a:endParaRPr sz="4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3000" y="1752600"/>
            <a:ext cx="7772400" cy="3906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66065" algn="l"/>
                <a:tab pos="266700" algn="l"/>
                <a:tab pos="975360" algn="l"/>
                <a:tab pos="4057015" algn="l"/>
                <a:tab pos="4285615" algn="l"/>
              </a:tabLst>
            </a:pPr>
            <a:r>
              <a:rPr sz="2000" b="1" spc="-50" dirty="0">
                <a:latin typeface="Calibri"/>
                <a:cs typeface="Calibri"/>
              </a:rPr>
              <a:t>Тема	</a:t>
            </a:r>
            <a:r>
              <a:rPr sz="2000" b="1" spc="-10" dirty="0">
                <a:latin typeface="Calibri"/>
                <a:cs typeface="Calibri"/>
              </a:rPr>
              <a:t>конкурсного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проекта	</a:t>
            </a:r>
            <a:r>
              <a:rPr sz="3000" baseline="2777" dirty="0">
                <a:latin typeface="Arial"/>
                <a:cs typeface="Arial"/>
              </a:rPr>
              <a:t>•	</a:t>
            </a:r>
            <a:r>
              <a:rPr sz="2000" b="1" spc="-10" dirty="0">
                <a:latin typeface="Calibri"/>
                <a:cs typeface="Calibri"/>
              </a:rPr>
              <a:t>Переформулированная </a:t>
            </a:r>
            <a:r>
              <a:rPr sz="2000" b="1" spc="-15" dirty="0">
                <a:latin typeface="Calibri"/>
                <a:cs typeface="Calibri"/>
              </a:rPr>
              <a:t>тема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50" dirty="0">
              <a:latin typeface="Calibri"/>
              <a:cs typeface="Calibri"/>
            </a:endParaRPr>
          </a:p>
          <a:p>
            <a:pPr marL="38100">
              <a:lnSpc>
                <a:spcPts val="3310"/>
              </a:lnSpc>
              <a:tabLst>
                <a:tab pos="4285615" algn="l"/>
              </a:tabLst>
            </a:pPr>
            <a:r>
              <a:rPr sz="3200" b="1" spc="-10" dirty="0">
                <a:solidFill>
                  <a:srgbClr val="B92948"/>
                </a:solidFill>
                <a:latin typeface="Calibri"/>
                <a:cs typeface="Calibri"/>
              </a:rPr>
              <a:t>Сказки</a:t>
            </a:r>
            <a:r>
              <a:rPr sz="3200" b="1" spc="-5" dirty="0">
                <a:solidFill>
                  <a:srgbClr val="B92948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B92948"/>
                </a:solidFill>
                <a:latin typeface="Calibri"/>
                <a:cs typeface="Calibri"/>
              </a:rPr>
              <a:t>у </a:t>
            </a:r>
            <a:r>
              <a:rPr sz="3200" b="1" spc="-10" dirty="0">
                <a:solidFill>
                  <a:srgbClr val="B92948"/>
                </a:solidFill>
                <a:latin typeface="Calibri"/>
                <a:cs typeface="Calibri"/>
              </a:rPr>
              <a:t>избушки	</a:t>
            </a:r>
            <a:r>
              <a:rPr sz="4200" b="1" spc="-7" baseline="5952" dirty="0">
                <a:solidFill>
                  <a:srgbClr val="003399"/>
                </a:solidFill>
                <a:latin typeface="Calibri"/>
                <a:cs typeface="Calibri"/>
              </a:rPr>
              <a:t>Формирование</a:t>
            </a:r>
            <a:endParaRPr sz="4200" baseline="5952" dirty="0">
              <a:latin typeface="Calibri"/>
              <a:cs typeface="Calibri"/>
            </a:endParaRPr>
          </a:p>
          <a:p>
            <a:pPr marL="4286250" marR="30480">
              <a:lnSpc>
                <a:spcPct val="80000"/>
              </a:lnSpc>
              <a:spcBef>
                <a:spcPts val="145"/>
              </a:spcBef>
            </a:pPr>
            <a:r>
              <a:rPr sz="2800" b="1" spc="-5" dirty="0">
                <a:solidFill>
                  <a:srgbClr val="003399"/>
                </a:solidFill>
                <a:latin typeface="Calibri"/>
                <a:cs typeface="Calibri"/>
              </a:rPr>
              <a:t>социальных </a:t>
            </a: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3399"/>
                </a:solidFill>
                <a:latin typeface="Calibri"/>
                <a:cs typeface="Calibri"/>
              </a:rPr>
              <a:t>отношений </a:t>
            </a: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у </a:t>
            </a:r>
            <a:r>
              <a:rPr sz="2800" b="1" spc="-20" dirty="0">
                <a:solidFill>
                  <a:srgbClr val="003399"/>
                </a:solidFill>
                <a:latin typeface="Calibri"/>
                <a:cs typeface="Calibri"/>
              </a:rPr>
              <a:t>детей </a:t>
            </a:r>
            <a:r>
              <a:rPr sz="2800" b="1" spc="-15" dirty="0">
                <a:solidFill>
                  <a:srgbClr val="003399"/>
                </a:solidFill>
                <a:latin typeface="Calibri"/>
                <a:cs typeface="Calibri"/>
              </a:rPr>
              <a:t> дошкольного </a:t>
            </a:r>
            <a:r>
              <a:rPr sz="2800" b="1" spc="-1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3399"/>
                </a:solidFill>
                <a:latin typeface="Calibri"/>
                <a:cs typeface="Calibri"/>
              </a:rPr>
              <a:t>возраста на основе </a:t>
            </a: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3399"/>
                </a:solidFill>
                <a:latin typeface="Calibri"/>
                <a:cs typeface="Calibri"/>
              </a:rPr>
              <a:t>текста </a:t>
            </a:r>
            <a:r>
              <a:rPr sz="2800" b="1" spc="-20" dirty="0">
                <a:solidFill>
                  <a:srgbClr val="003399"/>
                </a:solidFill>
                <a:latin typeface="Calibri"/>
                <a:cs typeface="Calibri"/>
              </a:rPr>
              <a:t>русских </a:t>
            </a:r>
            <a:r>
              <a:rPr sz="2800" b="1" spc="-10" dirty="0">
                <a:solidFill>
                  <a:srgbClr val="003399"/>
                </a:solidFill>
                <a:latin typeface="Calibri"/>
                <a:cs typeface="Calibri"/>
              </a:rPr>
              <a:t>сказок </a:t>
            </a:r>
            <a:r>
              <a:rPr sz="2800" b="1" spc="-62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в </a:t>
            </a:r>
            <a:r>
              <a:rPr sz="2800" b="1" spc="-25" dirty="0">
                <a:solidFill>
                  <a:srgbClr val="003399"/>
                </a:solidFill>
                <a:latin typeface="Calibri"/>
                <a:cs typeface="Calibri"/>
              </a:rPr>
              <a:t>ходе </a:t>
            </a:r>
            <a:r>
              <a:rPr sz="2800" b="1" spc="-2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3399"/>
                </a:solidFill>
                <a:latin typeface="Calibri"/>
                <a:cs typeface="Calibri"/>
              </a:rPr>
              <a:t>логопедических </a:t>
            </a:r>
            <a:r>
              <a:rPr sz="2800" b="1" spc="-1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3399"/>
                </a:solidFill>
                <a:latin typeface="Calibri"/>
                <a:cs typeface="Calibri"/>
              </a:rPr>
              <a:t>занятий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485990"/>
            <a:ext cx="76962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800" b="1" spc="-20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Последовательность</a:t>
            </a:r>
            <a:r>
              <a:rPr sz="2800" b="1" spc="-15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работы </a:t>
            </a:r>
            <a:r>
              <a:rPr sz="2800" b="1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над</a:t>
            </a:r>
            <a:r>
              <a:rPr sz="2800" b="1" spc="-10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темой</a:t>
            </a:r>
            <a:endParaRPr sz="2800" dirty="0">
              <a:solidFill>
                <a:schemeClr val="tx1"/>
              </a:solidFill>
              <a:effectLst/>
              <a:latin typeface="Times New Roman"/>
              <a:cs typeface="Times New Roman"/>
            </a:endParaRPr>
          </a:p>
          <a:p>
            <a:pPr marL="113030" algn="ctr">
              <a:lnSpc>
                <a:spcPct val="100000"/>
              </a:lnSpc>
            </a:pPr>
            <a:r>
              <a:rPr sz="2800" b="1" spc="-70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«Будь</a:t>
            </a:r>
            <a:r>
              <a:rPr sz="2800" b="1" spc="-5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800" b="1" spc="-35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здоров</a:t>
            </a:r>
            <a:r>
              <a:rPr sz="2800" b="1" spc="-10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–</a:t>
            </a:r>
            <a:r>
              <a:rPr sz="2800" b="1" spc="-5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800" b="1" spc="-40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говори</a:t>
            </a:r>
            <a:r>
              <a:rPr sz="2800" b="1" spc="-10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красиво»</a:t>
            </a:r>
            <a:endParaRPr sz="2800" dirty="0">
              <a:solidFill>
                <a:schemeClr val="tx1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6799" y="1733550"/>
            <a:ext cx="7848601" cy="39034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3990">
              <a:lnSpc>
                <a:spcPct val="100000"/>
              </a:lnSpc>
              <a:spcBef>
                <a:spcPts val="100"/>
              </a:spcBef>
              <a:buSzPct val="95833"/>
              <a:buFont typeface="Arial"/>
              <a:buChar char="•"/>
              <a:tabLst>
                <a:tab pos="294640" algn="l"/>
                <a:tab pos="1659255" algn="l"/>
                <a:tab pos="3164840" algn="l"/>
                <a:tab pos="4502785" algn="l"/>
                <a:tab pos="6520180" algn="l"/>
              </a:tabLst>
            </a:pPr>
            <a:r>
              <a:rPr sz="20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sz="2000" b="1" spc="5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е	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е	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2000" b="1" spc="5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та	</a:t>
            </a:r>
            <a:r>
              <a:rPr sz="2000" b="1" i="1" spc="5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sz="2000" b="1" i="1" spc="-5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sz="2000" b="1" i="1" spc="-1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2000" b="1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000" b="1" i="1" spc="-10" dirty="0">
                <a:latin typeface="Times New Roman" pitchFamily="18" charset="0"/>
                <a:cs typeface="Times New Roman" pitchFamily="18" charset="0"/>
              </a:rPr>
              <a:t>ы</a:t>
            </a:r>
            <a:r>
              <a:rPr sz="2000" b="1" i="1" spc="-5" dirty="0">
                <a:latin typeface="Times New Roman" pitchFamily="18" charset="0"/>
                <a:cs typeface="Times New Roman" pitchFamily="18" charset="0"/>
              </a:rPr>
              <a:t>ше</a:t>
            </a:r>
            <a:r>
              <a:rPr sz="2000" b="1" i="1" spc="-10" dirty="0">
                <a:latin typeface="Times New Roman" pitchFamily="18" charset="0"/>
                <a:cs typeface="Times New Roman" pitchFamily="18" charset="0"/>
              </a:rPr>
              <a:t>ни</a:t>
            </a:r>
            <a:r>
              <a:rPr sz="2000" b="1" i="1" dirty="0">
                <a:latin typeface="Times New Roman" pitchFamily="18" charset="0"/>
                <a:cs typeface="Times New Roman" pitchFamily="18" charset="0"/>
              </a:rPr>
              <a:t>е	с</a:t>
            </a:r>
            <a:r>
              <a:rPr sz="2000" b="1" i="1" spc="-1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2000" b="1" i="1" spc="-5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sz="2000" b="1" i="1" spc="-1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b="1" i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2000" b="1" i="1" spc="-5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sz="2000" b="1" i="1" spc="-1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b="1" i="1" spc="-5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sz="2000" b="1" i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2000" b="1" i="1" spc="5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sz="2000" b="1" i="1" spc="-2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b="1" i="1" dirty="0">
                <a:latin typeface="Times New Roman" pitchFamily="18" charset="0"/>
                <a:cs typeface="Times New Roman" pitchFamily="18" charset="0"/>
              </a:rPr>
              <a:t>и  </a:t>
            </a:r>
            <a:r>
              <a:rPr sz="2000" b="1" i="1" spc="-5" dirty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sz="2000" b="1" i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000" b="1" i="1" spc="-5" dirty="0">
                <a:latin typeface="Times New Roman" pitchFamily="18" charset="0"/>
                <a:cs typeface="Times New Roman" pitchFamily="18" charset="0"/>
              </a:rPr>
              <a:t> специальной</a:t>
            </a:r>
            <a:r>
              <a:rPr sz="2000" b="1" i="1" spc="-10" dirty="0">
                <a:latin typeface="Times New Roman" pitchFamily="18" charset="0"/>
                <a:cs typeface="Times New Roman" pitchFamily="18" charset="0"/>
              </a:rPr>
              <a:t> (коррекционной) </a:t>
            </a:r>
            <a:r>
              <a:rPr sz="2000" b="1" i="1" spc="-20" dirty="0">
                <a:latin typeface="Times New Roman" pitchFamily="18" charset="0"/>
                <a:cs typeface="Times New Roman" pitchFamily="18" charset="0"/>
              </a:rPr>
              <a:t>школе»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87960">
              <a:lnSpc>
                <a:spcPct val="100000"/>
              </a:lnSpc>
              <a:spcBef>
                <a:spcPts val="1000"/>
              </a:spcBef>
            </a:pP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Положительные</a:t>
            </a:r>
            <a:r>
              <a:rPr sz="20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стороны</a:t>
            </a:r>
            <a:r>
              <a:rPr sz="20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названия</a:t>
            </a:r>
            <a:r>
              <a:rPr sz="20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5" dirty="0">
                <a:latin typeface="Times New Roman" pitchFamily="18" charset="0"/>
                <a:cs typeface="Times New Roman" pitchFamily="18" charset="0"/>
              </a:rPr>
              <a:t>темы: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87960">
              <a:lnSpc>
                <a:spcPct val="100000"/>
              </a:lnSpc>
              <a:spcBef>
                <a:spcPts val="1000"/>
              </a:spcBef>
            </a:pPr>
            <a:r>
              <a:rPr sz="2000" spc="-5" dirty="0">
                <a:latin typeface="Times New Roman" pitchFamily="18" charset="0"/>
                <a:cs typeface="Times New Roman" pitchFamily="18" charset="0"/>
              </a:rPr>
              <a:t>(+) указана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предметная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сфера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коррекционное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образование.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2700" marR="838200" indent="175260">
              <a:lnSpc>
                <a:spcPct val="100000"/>
              </a:lnSpc>
              <a:spcBef>
                <a:spcPts val="1000"/>
              </a:spcBef>
            </a:pPr>
            <a:r>
              <a:rPr sz="2000" spc="-5" dirty="0">
                <a:latin typeface="Times New Roman" pitchFamily="18" charset="0"/>
                <a:cs typeface="Times New Roman" pitchFamily="18" charset="0"/>
              </a:rPr>
              <a:t>(+)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указан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объект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исследования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процесс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социализации </a:t>
            </a:r>
            <a:r>
              <a:rPr sz="2000" spc="-5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детей.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87960">
              <a:lnSpc>
                <a:spcPct val="100000"/>
              </a:lnSpc>
              <a:spcBef>
                <a:spcPts val="1000"/>
              </a:spcBef>
            </a:pP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Ошибки</a:t>
            </a:r>
            <a:r>
              <a:rPr sz="20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0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названии: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2700" marR="341630" indent="175260">
              <a:lnSpc>
                <a:spcPct val="100000"/>
              </a:lnSpc>
              <a:spcBef>
                <a:spcPts val="1000"/>
              </a:spcBef>
            </a:pPr>
            <a:r>
              <a:rPr sz="2000" spc="-5" dirty="0">
                <a:latin typeface="Times New Roman" pitchFamily="18" charset="0"/>
                <a:cs typeface="Times New Roman" pitchFamily="18" charset="0"/>
              </a:rPr>
              <a:t>(-) 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отсутствует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вектор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(направление),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ведущий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аспект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поиска </a:t>
            </a:r>
            <a:r>
              <a:rPr sz="2000" spc="-5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решения.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87960" marR="1918335">
              <a:lnSpc>
                <a:spcPct val="134700"/>
              </a:lnSpc>
            </a:pPr>
            <a:r>
              <a:rPr sz="2000" spc="-5" dirty="0">
                <a:latin typeface="Times New Roman" pitchFamily="18" charset="0"/>
                <a:cs typeface="Times New Roman" pitchFamily="18" charset="0"/>
              </a:rPr>
              <a:t>(-) не указаны условия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(средства)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социализации. </a:t>
            </a:r>
            <a:r>
              <a:rPr sz="2000" spc="-5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(-)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указана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возрастная 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категория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детей.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</TotalTime>
  <Words>704</Words>
  <Application>Microsoft Office PowerPoint</Application>
  <PresentationFormat>Экран (4:3)</PresentationFormat>
  <Paragraphs>170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Verdana Pro Semibold</vt:lpstr>
      <vt:lpstr>Verdana</vt:lpstr>
      <vt:lpstr>Calibri</vt:lpstr>
      <vt:lpstr>Corbel</vt:lpstr>
      <vt:lpstr>Times New Roman</vt:lpstr>
      <vt:lpstr>Wingdings 2</vt:lpstr>
      <vt:lpstr>Gill Sans MT</vt:lpstr>
      <vt:lpstr>Солнцестояние</vt:lpstr>
      <vt:lpstr>Педагогический проект:  требования к разработке</vt:lpstr>
      <vt:lpstr>Структура проекта</vt:lpstr>
      <vt:lpstr>Содержание деятельности на констатирующем  (подготовительном) этапе</vt:lpstr>
      <vt:lpstr>Блочный подход констатирующего  этапа эксперимента</vt:lpstr>
      <vt:lpstr>Требования,  определяющие  выбор         темы</vt:lpstr>
      <vt:lpstr>Примеры названий проектов</vt:lpstr>
      <vt:lpstr>Тема педагогического проекта должна быть:</vt:lpstr>
      <vt:lpstr>Пример формулировки  темы</vt:lpstr>
      <vt:lpstr>Последовательность работы над темой «Будь здоров – говори красиво»</vt:lpstr>
      <vt:lpstr>Обоснование актуальности  педагогического проекта</vt:lpstr>
      <vt:lpstr>Презентация PowerPoint</vt:lpstr>
      <vt:lpstr>Не нужно освещать проблему на  глобальном, федеральном уровнях</vt:lpstr>
      <vt:lpstr>Обоснование к проекту (введение)  не нужно писать в форме эссе</vt:lpstr>
      <vt:lpstr>Цель проекта -</vt:lpstr>
      <vt:lpstr>Соответствие Темы проекта его Цели</vt:lpstr>
      <vt:lpstr>Задачи проекта</vt:lpstr>
      <vt:lpstr>Есть ли в проекте новизна?</vt:lpstr>
      <vt:lpstr>Есть ли практическая значимость?</vt:lpstr>
      <vt:lpstr>Презентация PowerPoint</vt:lpstr>
      <vt:lpstr>Результат проектной  деятельности  ( обязательно присутствует мониторинг)</vt:lpstr>
      <vt:lpstr>ЛИТЕРАТУРА</vt:lpstr>
      <vt:lpstr> Приложение: Представление результатов  педагогического проектирования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Грибченкова Елена Витальевна</dc:creator>
  <cp:lastModifiedBy>Олеся</cp:lastModifiedBy>
  <cp:revision>11</cp:revision>
  <cp:lastPrinted>2021-10-21T08:12:25Z</cp:lastPrinted>
  <dcterms:created xsi:type="dcterms:W3CDTF">2021-09-14T19:07:00Z</dcterms:created>
  <dcterms:modified xsi:type="dcterms:W3CDTF">2021-10-22T03:53:00Z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2018-09-12T00:00:00Z</vt:filetime>
  </property>
</Properties>
</file>